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3"/>
  </p:notesMasterIdLst>
  <p:sldIdLst>
    <p:sldId id="256" r:id="rId2"/>
    <p:sldId id="257" r:id="rId3"/>
    <p:sldId id="258" r:id="rId4"/>
    <p:sldId id="265" r:id="rId5"/>
    <p:sldId id="264" r:id="rId6"/>
    <p:sldId id="260" r:id="rId7"/>
    <p:sldId id="261" r:id="rId8"/>
    <p:sldId id="266" r:id="rId9"/>
    <p:sldId id="259"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0E4EE-3970-4D33-882A-C05448CD7C29}" v="237" dt="2019-04-02T07:41:09.2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73670" autoAdjust="0"/>
  </p:normalViewPr>
  <p:slideViewPr>
    <p:cSldViewPr snapToGrid="0">
      <p:cViewPr varScale="1">
        <p:scale>
          <a:sx n="50" d="100"/>
          <a:sy n="50" d="100"/>
        </p:scale>
        <p:origin x="1168"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tha Chawla" userId="2ea3fa887ed07877" providerId="LiveId" clId="{10A0E4EE-3970-4D33-882A-C05448CD7C29}"/>
    <pc:docChg chg="addSld modSld">
      <pc:chgData name="Nishtha Chawla" userId="2ea3fa887ed07877" providerId="LiveId" clId="{10A0E4EE-3970-4D33-882A-C05448CD7C29}" dt="2019-04-02T07:41:09.231" v="229" actId="20577"/>
      <pc:docMkLst>
        <pc:docMk/>
      </pc:docMkLst>
      <pc:sldChg chg="modNotesTx">
        <pc:chgData name="Nishtha Chawla" userId="2ea3fa887ed07877" providerId="LiveId" clId="{10A0E4EE-3970-4D33-882A-C05448CD7C29}" dt="2019-04-02T07:38:20.754" v="140" actId="20577"/>
        <pc:sldMkLst>
          <pc:docMk/>
          <pc:sldMk cId="3655309235" sldId="259"/>
        </pc:sldMkLst>
      </pc:sldChg>
      <pc:sldChg chg="modNotesTx">
        <pc:chgData name="Nishtha Chawla" userId="2ea3fa887ed07877" providerId="LiveId" clId="{10A0E4EE-3970-4D33-882A-C05448CD7C29}" dt="2019-04-02T07:20:54.379" v="64" actId="20577"/>
        <pc:sldMkLst>
          <pc:docMk/>
          <pc:sldMk cId="2296798846" sldId="260"/>
        </pc:sldMkLst>
      </pc:sldChg>
      <pc:sldChg chg="modNotesTx">
        <pc:chgData name="Nishtha Chawla" userId="2ea3fa887ed07877" providerId="LiveId" clId="{10A0E4EE-3970-4D33-882A-C05448CD7C29}" dt="2019-04-02T07:41:09.231" v="229" actId="20577"/>
        <pc:sldMkLst>
          <pc:docMk/>
          <pc:sldMk cId="3588741374" sldId="261"/>
        </pc:sldMkLst>
      </pc:sldChg>
      <pc:sldChg chg="modNotesTx">
        <pc:chgData name="Nishtha Chawla" userId="2ea3fa887ed07877" providerId="LiveId" clId="{10A0E4EE-3970-4D33-882A-C05448CD7C29}" dt="2019-04-02T07:35:27.655" v="99" actId="20577"/>
        <pc:sldMkLst>
          <pc:docMk/>
          <pc:sldMk cId="3329346183" sldId="264"/>
        </pc:sldMkLst>
      </pc:sldChg>
      <pc:sldChg chg="modSp add">
        <pc:chgData name="Nishtha Chawla" userId="2ea3fa887ed07877" providerId="LiveId" clId="{10A0E4EE-3970-4D33-882A-C05448CD7C29}" dt="2019-04-02T07:12:49.508" v="63" actId="20577"/>
        <pc:sldMkLst>
          <pc:docMk/>
          <pc:sldMk cId="2059733600" sldId="267"/>
        </pc:sldMkLst>
        <pc:spChg chg="mod">
          <ac:chgData name="Nishtha Chawla" userId="2ea3fa887ed07877" providerId="LiveId" clId="{10A0E4EE-3970-4D33-882A-C05448CD7C29}" dt="2019-04-02T07:12:20.959" v="15" actId="20577"/>
          <ac:spMkLst>
            <pc:docMk/>
            <pc:sldMk cId="2059733600" sldId="267"/>
            <ac:spMk id="2" creationId="{BF716B77-3853-4CDB-AE18-50C27B6446EE}"/>
          </ac:spMkLst>
        </pc:spChg>
        <pc:spChg chg="mod">
          <ac:chgData name="Nishtha Chawla" userId="2ea3fa887ed07877" providerId="LiveId" clId="{10A0E4EE-3970-4D33-882A-C05448CD7C29}" dt="2019-04-02T07:12:49.508" v="63" actId="20577"/>
          <ac:spMkLst>
            <pc:docMk/>
            <pc:sldMk cId="2059733600" sldId="267"/>
            <ac:spMk id="3" creationId="{AE1436FA-EF3E-4E00-B73F-D923ACF7109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0802DE-66DA-4C23-B23C-8A29CA8CCAB9}" type="datetimeFigureOut">
              <a:rPr lang="en-VU" smtClean="0"/>
              <a:t>04/02/2019</a:t>
            </a:fld>
            <a:endParaRPr lang="en-V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V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F59BE-6687-4471-A112-F537EE42659D}" type="slidenum">
              <a:rPr lang="en-VU" smtClean="0"/>
              <a:t>‹#›</a:t>
            </a:fld>
            <a:endParaRPr lang="en-VU"/>
          </a:p>
        </p:txBody>
      </p:sp>
    </p:spTree>
    <p:extLst>
      <p:ext uri="{BB962C8B-B14F-4D97-AF65-F5344CB8AC3E}">
        <p14:creationId xmlns:p14="http://schemas.microsoft.com/office/powerpoint/2010/main" val="163615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a:t>
            </a:r>
          </a:p>
          <a:p>
            <a:r>
              <a:rPr lang="en-US" dirty="0" err="1"/>
              <a:t>Src</a:t>
            </a:r>
            <a:r>
              <a:rPr lang="en-US" dirty="0"/>
              <a:t>: https://www.cbc.ca/news/canada/toronto/woman-missed-out-on-job-because-canada-post-lost-mail-not-once-not-twice-but-3-times-1.4645548</a:t>
            </a:r>
            <a:endParaRPr lang="en-VU" dirty="0"/>
          </a:p>
        </p:txBody>
      </p:sp>
      <p:sp>
        <p:nvSpPr>
          <p:cNvPr id="4" name="Slide Number Placeholder 3"/>
          <p:cNvSpPr>
            <a:spLocks noGrp="1"/>
          </p:cNvSpPr>
          <p:nvPr>
            <p:ph type="sldNum" sz="quarter" idx="5"/>
          </p:nvPr>
        </p:nvSpPr>
        <p:spPr/>
        <p:txBody>
          <a:bodyPr/>
          <a:lstStyle/>
          <a:p>
            <a:fld id="{F0EF59BE-6687-4471-A112-F537EE42659D}" type="slidenum">
              <a:rPr lang="en-VU" smtClean="0"/>
              <a:t>2</a:t>
            </a:fld>
            <a:endParaRPr lang="en-VU"/>
          </a:p>
        </p:txBody>
      </p:sp>
    </p:spTree>
    <p:extLst>
      <p:ext uri="{BB962C8B-B14F-4D97-AF65-F5344CB8AC3E}">
        <p14:creationId xmlns:p14="http://schemas.microsoft.com/office/powerpoint/2010/main" val="1320536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a:t>
            </a:r>
            <a:endParaRPr lang="en-VU" dirty="0"/>
          </a:p>
        </p:txBody>
      </p:sp>
      <p:sp>
        <p:nvSpPr>
          <p:cNvPr id="4" name="Slide Number Placeholder 3"/>
          <p:cNvSpPr>
            <a:spLocks noGrp="1"/>
          </p:cNvSpPr>
          <p:nvPr>
            <p:ph type="sldNum" sz="quarter" idx="5"/>
          </p:nvPr>
        </p:nvSpPr>
        <p:spPr/>
        <p:txBody>
          <a:bodyPr/>
          <a:lstStyle/>
          <a:p>
            <a:fld id="{F0EF59BE-6687-4471-A112-F537EE42659D}" type="slidenum">
              <a:rPr lang="en-VU" smtClean="0"/>
              <a:t>3</a:t>
            </a:fld>
            <a:endParaRPr lang="en-VU"/>
          </a:p>
        </p:txBody>
      </p:sp>
    </p:spTree>
    <p:extLst>
      <p:ext uri="{BB962C8B-B14F-4D97-AF65-F5344CB8AC3E}">
        <p14:creationId xmlns:p14="http://schemas.microsoft.com/office/powerpoint/2010/main" val="1546428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a:t>
            </a:r>
            <a:endParaRPr lang="en-VU" dirty="0"/>
          </a:p>
        </p:txBody>
      </p:sp>
      <p:sp>
        <p:nvSpPr>
          <p:cNvPr id="4" name="Slide Number Placeholder 3"/>
          <p:cNvSpPr>
            <a:spLocks noGrp="1"/>
          </p:cNvSpPr>
          <p:nvPr>
            <p:ph type="sldNum" sz="quarter" idx="5"/>
          </p:nvPr>
        </p:nvSpPr>
        <p:spPr/>
        <p:txBody>
          <a:bodyPr/>
          <a:lstStyle/>
          <a:p>
            <a:fld id="{F0EF59BE-6687-4471-A112-F537EE42659D}" type="slidenum">
              <a:rPr lang="en-VU" smtClean="0"/>
              <a:t>4</a:t>
            </a:fld>
            <a:endParaRPr lang="en-VU"/>
          </a:p>
        </p:txBody>
      </p:sp>
    </p:spTree>
    <p:extLst>
      <p:ext uri="{BB962C8B-B14F-4D97-AF65-F5344CB8AC3E}">
        <p14:creationId xmlns:p14="http://schemas.microsoft.com/office/powerpoint/2010/main" val="2444826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several other key players in the market like Dropbox, Amazon cloud, one drive.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All of these substitutes provide file hosting service but none of the documents come from any legitimate issuers.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we stand out as the DigiWallet will hosts officially acceptable identity docs.</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0EF59BE-6687-4471-A112-F537EE42659D}" type="slidenum">
              <a:rPr lang="en-VU" smtClean="0"/>
              <a:t>5</a:t>
            </a:fld>
            <a:endParaRPr lang="en-VU"/>
          </a:p>
        </p:txBody>
      </p:sp>
    </p:spTree>
    <p:extLst>
      <p:ext uri="{BB962C8B-B14F-4D97-AF65-F5344CB8AC3E}">
        <p14:creationId xmlns:p14="http://schemas.microsoft.com/office/powerpoint/2010/main" val="2704802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documents stored and transmitted over the internet will be encrypted.</a:t>
            </a:r>
          </a:p>
          <a:p>
            <a:r>
              <a:rPr lang="en-US" sz="1200" kern="1200" dirty="0">
                <a:solidFill>
                  <a:schemeClr val="tx1"/>
                </a:solidFill>
                <a:effectLst/>
                <a:latin typeface="+mn-lt"/>
                <a:ea typeface="+mn-ea"/>
                <a:cs typeface="+mn-cs"/>
              </a:rPr>
              <a:t> Also, the issuers of the documents can set the expiry date for the documents. </a:t>
            </a:r>
            <a:endParaRPr lang="en-CA"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the issuers will be able to create a password protected file to avoid unauthorized access. </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0EF59BE-6687-4471-A112-F537EE42659D}" type="slidenum">
              <a:rPr lang="en-VU" smtClean="0"/>
              <a:t>6</a:t>
            </a:fld>
            <a:endParaRPr lang="en-VU"/>
          </a:p>
        </p:txBody>
      </p:sp>
    </p:spTree>
    <p:extLst>
      <p:ext uri="{BB962C8B-B14F-4D97-AF65-F5344CB8AC3E}">
        <p14:creationId xmlns:p14="http://schemas.microsoft.com/office/powerpoint/2010/main" val="2452072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We will initially launch </a:t>
            </a:r>
            <a:r>
              <a:rPr lang="en-CA" sz="1200" kern="1200" dirty="0" err="1">
                <a:solidFill>
                  <a:schemeClr val="tx1"/>
                </a:solidFill>
                <a:effectLst/>
                <a:latin typeface="+mn-lt"/>
                <a:ea typeface="+mn-ea"/>
                <a:cs typeface="+mn-cs"/>
              </a:rPr>
              <a:t>Digiwallet</a:t>
            </a:r>
            <a:r>
              <a:rPr lang="en-CA" sz="1200" kern="1200" dirty="0">
                <a:solidFill>
                  <a:schemeClr val="tx1"/>
                </a:solidFill>
                <a:effectLst/>
                <a:latin typeface="+mn-lt"/>
                <a:ea typeface="+mn-ea"/>
                <a:cs typeface="+mn-cs"/>
              </a:rPr>
              <a:t> in UBC and in the next phase we plan to reach all the post secondary students in lower mainland. This product has a potential to scale nationally to include all smartphone users as we can then bring banking and other institutions on board</a:t>
            </a:r>
          </a:p>
          <a:p>
            <a:endParaRPr lang="en-VU" dirty="0"/>
          </a:p>
        </p:txBody>
      </p:sp>
      <p:sp>
        <p:nvSpPr>
          <p:cNvPr id="4" name="Slide Number Placeholder 3"/>
          <p:cNvSpPr>
            <a:spLocks noGrp="1"/>
          </p:cNvSpPr>
          <p:nvPr>
            <p:ph type="sldNum" sz="quarter" idx="5"/>
          </p:nvPr>
        </p:nvSpPr>
        <p:spPr/>
        <p:txBody>
          <a:bodyPr/>
          <a:lstStyle/>
          <a:p>
            <a:fld id="{F0EF59BE-6687-4471-A112-F537EE42659D}" type="slidenum">
              <a:rPr lang="en-VU" smtClean="0"/>
              <a:t>7</a:t>
            </a:fld>
            <a:endParaRPr lang="en-VU"/>
          </a:p>
        </p:txBody>
      </p:sp>
    </p:spTree>
    <p:extLst>
      <p:ext uri="{BB962C8B-B14F-4D97-AF65-F5344CB8AC3E}">
        <p14:creationId xmlns:p14="http://schemas.microsoft.com/office/powerpoint/2010/main" val="1998071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 minimum, we aim to capture 30% of the SAM which is approximately 90K students, with 40$ annual fees of our product, we can generate 3.6Million in revenue.</a:t>
            </a:r>
            <a:endParaRPr lang="en-CA" sz="1200" kern="1200" dirty="0">
              <a:solidFill>
                <a:schemeClr val="tx1"/>
              </a:solidFill>
              <a:effectLst/>
              <a:latin typeface="+mn-lt"/>
              <a:ea typeface="+mn-ea"/>
              <a:cs typeface="+mn-cs"/>
            </a:endParaRPr>
          </a:p>
          <a:p>
            <a:endParaRPr lang="en-VU" dirty="0"/>
          </a:p>
        </p:txBody>
      </p:sp>
      <p:sp>
        <p:nvSpPr>
          <p:cNvPr id="4" name="Slide Number Placeholder 3"/>
          <p:cNvSpPr>
            <a:spLocks noGrp="1"/>
          </p:cNvSpPr>
          <p:nvPr>
            <p:ph type="sldNum" sz="quarter" idx="5"/>
          </p:nvPr>
        </p:nvSpPr>
        <p:spPr/>
        <p:txBody>
          <a:bodyPr/>
          <a:lstStyle/>
          <a:p>
            <a:fld id="{F0EF59BE-6687-4471-A112-F537EE42659D}" type="slidenum">
              <a:rPr lang="en-VU" smtClean="0"/>
              <a:t>8</a:t>
            </a:fld>
            <a:endParaRPr lang="en-VU"/>
          </a:p>
        </p:txBody>
      </p:sp>
    </p:spTree>
    <p:extLst>
      <p:ext uri="{BB962C8B-B14F-4D97-AF65-F5344CB8AC3E}">
        <p14:creationId xmlns:p14="http://schemas.microsoft.com/office/powerpoint/2010/main" val="3609017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of now, our team consists of two of us as the founders and engineers of the DigiWallet. </a:t>
            </a:r>
          </a:p>
          <a:p>
            <a:r>
              <a:rPr lang="en-US" sz="1200" kern="1200" dirty="0">
                <a:solidFill>
                  <a:schemeClr val="tx1"/>
                </a:solidFill>
                <a:effectLst/>
                <a:latin typeface="+mn-lt"/>
                <a:ea typeface="+mn-ea"/>
                <a:cs typeface="+mn-cs"/>
              </a:rPr>
              <a:t>And we are looking for a finance analyst and a business strategist to fill the gaps in our team.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ultimate aim of DigiWallet is to eliminate hassle associated with losing of documents and reducing the replacement cost for consumer and printing cost for the government.  And to help people like Aleksandra to not lose job offers because of misplaced documents.</a:t>
            </a: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0EF59BE-6687-4471-A112-F537EE42659D}" type="slidenum">
              <a:rPr lang="en-VU" smtClean="0"/>
              <a:t>9</a:t>
            </a:fld>
            <a:endParaRPr lang="en-VU"/>
          </a:p>
        </p:txBody>
      </p:sp>
    </p:spTree>
    <p:extLst>
      <p:ext uri="{BB962C8B-B14F-4D97-AF65-F5344CB8AC3E}">
        <p14:creationId xmlns:p14="http://schemas.microsoft.com/office/powerpoint/2010/main" val="3525128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7C2F992A-E58B-4F44-BB0E-FC239DB3087D}" type="datetime8">
              <a:rPr lang="en-VU" smtClean="0"/>
              <a:t>04/02/2019 11:48</a:t>
            </a:fld>
            <a:endParaRPr lang="en-VU"/>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VU"/>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538DC52E-76B7-4601-82A8-F70342B39D59}" type="slidenum">
              <a:rPr lang="en-VU" smtClean="0"/>
              <a:t>‹#›</a:t>
            </a:fld>
            <a:endParaRPr lang="en-VU"/>
          </a:p>
        </p:txBody>
      </p:sp>
    </p:spTree>
    <p:extLst>
      <p:ext uri="{BB962C8B-B14F-4D97-AF65-F5344CB8AC3E}">
        <p14:creationId xmlns:p14="http://schemas.microsoft.com/office/powerpoint/2010/main" val="2276165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FA9372A-DA90-434F-93B3-66EFCB79FC18}" type="datetime8">
              <a:rPr lang="en-VU" smtClean="0"/>
              <a:t>04/02/2019 11:48</a:t>
            </a:fld>
            <a:endParaRPr lang="en-VU"/>
          </a:p>
        </p:txBody>
      </p:sp>
      <p:sp>
        <p:nvSpPr>
          <p:cNvPr id="5" name="Footer Placeholder 4"/>
          <p:cNvSpPr>
            <a:spLocks noGrp="1"/>
          </p:cNvSpPr>
          <p:nvPr>
            <p:ph type="ftr" sz="quarter" idx="11"/>
          </p:nvPr>
        </p:nvSpPr>
        <p:spPr/>
        <p:txBody>
          <a:bodyPr/>
          <a:lstStyle/>
          <a:p>
            <a:endParaRPr lang="en-VU"/>
          </a:p>
        </p:txBody>
      </p:sp>
      <p:sp>
        <p:nvSpPr>
          <p:cNvPr id="6" name="Slide Number Placeholder 5"/>
          <p:cNvSpPr>
            <a:spLocks noGrp="1"/>
          </p:cNvSpPr>
          <p:nvPr>
            <p:ph type="sldNum" sz="quarter" idx="12"/>
          </p:nvPr>
        </p:nvSpPr>
        <p:spPr/>
        <p:txBody>
          <a:bodyPr/>
          <a:lstStyle/>
          <a:p>
            <a:fld id="{538DC52E-76B7-4601-82A8-F70342B39D59}" type="slidenum">
              <a:rPr lang="en-VU" smtClean="0"/>
              <a:t>‹#›</a:t>
            </a:fld>
            <a:endParaRPr lang="en-VU"/>
          </a:p>
        </p:txBody>
      </p:sp>
    </p:spTree>
    <p:extLst>
      <p:ext uri="{BB962C8B-B14F-4D97-AF65-F5344CB8AC3E}">
        <p14:creationId xmlns:p14="http://schemas.microsoft.com/office/powerpoint/2010/main" val="3649002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93C1C5-26E5-46CE-9DAC-E3F4CE909C84}" type="datetime8">
              <a:rPr lang="en-VU" smtClean="0"/>
              <a:t>04/02/2019 11:48</a:t>
            </a:fld>
            <a:endParaRPr lang="en-VU"/>
          </a:p>
        </p:txBody>
      </p:sp>
      <p:sp>
        <p:nvSpPr>
          <p:cNvPr id="5" name="Footer Placeholder 4"/>
          <p:cNvSpPr>
            <a:spLocks noGrp="1"/>
          </p:cNvSpPr>
          <p:nvPr>
            <p:ph type="ftr" sz="quarter" idx="11"/>
          </p:nvPr>
        </p:nvSpPr>
        <p:spPr/>
        <p:txBody>
          <a:bodyPr/>
          <a:lstStyle/>
          <a:p>
            <a:endParaRPr lang="en-VU"/>
          </a:p>
        </p:txBody>
      </p:sp>
      <p:sp>
        <p:nvSpPr>
          <p:cNvPr id="6" name="Slide Number Placeholder 5"/>
          <p:cNvSpPr>
            <a:spLocks noGrp="1"/>
          </p:cNvSpPr>
          <p:nvPr>
            <p:ph type="sldNum" sz="quarter" idx="12"/>
          </p:nvPr>
        </p:nvSpPr>
        <p:spPr/>
        <p:txBody>
          <a:bodyPr/>
          <a:lstStyle/>
          <a:p>
            <a:fld id="{538DC52E-76B7-4601-82A8-F70342B39D59}" type="slidenum">
              <a:rPr lang="en-VU" smtClean="0"/>
              <a:t>‹#›</a:t>
            </a:fld>
            <a:endParaRPr lang="en-VU"/>
          </a:p>
        </p:txBody>
      </p:sp>
    </p:spTree>
    <p:extLst>
      <p:ext uri="{BB962C8B-B14F-4D97-AF65-F5344CB8AC3E}">
        <p14:creationId xmlns:p14="http://schemas.microsoft.com/office/powerpoint/2010/main" val="1471813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4F8EA9-99FD-4EA8-BB59-4AE01344CE99}" type="datetime8">
              <a:rPr lang="en-VU" smtClean="0"/>
              <a:t>04/02/2019 11:48</a:t>
            </a:fld>
            <a:endParaRPr lang="en-VU"/>
          </a:p>
        </p:txBody>
      </p:sp>
      <p:sp>
        <p:nvSpPr>
          <p:cNvPr id="5" name="Footer Placeholder 4"/>
          <p:cNvSpPr>
            <a:spLocks noGrp="1"/>
          </p:cNvSpPr>
          <p:nvPr>
            <p:ph type="ftr" sz="quarter" idx="11"/>
          </p:nvPr>
        </p:nvSpPr>
        <p:spPr/>
        <p:txBody>
          <a:bodyPr/>
          <a:lstStyle/>
          <a:p>
            <a:endParaRPr lang="en-VU"/>
          </a:p>
        </p:txBody>
      </p:sp>
      <p:sp>
        <p:nvSpPr>
          <p:cNvPr id="6" name="Slide Number Placeholder 5"/>
          <p:cNvSpPr>
            <a:spLocks noGrp="1"/>
          </p:cNvSpPr>
          <p:nvPr>
            <p:ph type="sldNum" sz="quarter" idx="12"/>
          </p:nvPr>
        </p:nvSpPr>
        <p:spPr/>
        <p:txBody>
          <a:bodyPr/>
          <a:lstStyle/>
          <a:p>
            <a:fld id="{538DC52E-76B7-4601-82A8-F70342B39D59}" type="slidenum">
              <a:rPr lang="en-VU" smtClean="0"/>
              <a:t>‹#›</a:t>
            </a:fld>
            <a:endParaRPr lang="en-VU"/>
          </a:p>
        </p:txBody>
      </p:sp>
    </p:spTree>
    <p:extLst>
      <p:ext uri="{BB962C8B-B14F-4D97-AF65-F5344CB8AC3E}">
        <p14:creationId xmlns:p14="http://schemas.microsoft.com/office/powerpoint/2010/main" val="1890260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4D944F-35F3-41D3-A0CD-644E8D9E7FF7}" type="datetime8">
              <a:rPr lang="en-VU" smtClean="0"/>
              <a:t>04/02/2019 11:48</a:t>
            </a:fld>
            <a:endParaRPr lang="en-VU"/>
          </a:p>
        </p:txBody>
      </p:sp>
      <p:sp>
        <p:nvSpPr>
          <p:cNvPr id="5" name="Footer Placeholder 4"/>
          <p:cNvSpPr>
            <a:spLocks noGrp="1"/>
          </p:cNvSpPr>
          <p:nvPr>
            <p:ph type="ftr" sz="quarter" idx="11"/>
          </p:nvPr>
        </p:nvSpPr>
        <p:spPr/>
        <p:txBody>
          <a:bodyPr/>
          <a:lstStyle/>
          <a:p>
            <a:endParaRPr lang="en-VU"/>
          </a:p>
        </p:txBody>
      </p:sp>
      <p:sp>
        <p:nvSpPr>
          <p:cNvPr id="6" name="Slide Number Placeholder 5"/>
          <p:cNvSpPr>
            <a:spLocks noGrp="1"/>
          </p:cNvSpPr>
          <p:nvPr>
            <p:ph type="sldNum" sz="quarter" idx="12"/>
          </p:nvPr>
        </p:nvSpPr>
        <p:spPr/>
        <p:txBody>
          <a:bodyPr/>
          <a:lstStyle/>
          <a:p>
            <a:fld id="{538DC52E-76B7-4601-82A8-F70342B39D59}" type="slidenum">
              <a:rPr lang="en-VU" smtClean="0"/>
              <a:t>‹#›</a:t>
            </a:fld>
            <a:endParaRPr lang="en-VU"/>
          </a:p>
        </p:txBody>
      </p:sp>
    </p:spTree>
    <p:extLst>
      <p:ext uri="{BB962C8B-B14F-4D97-AF65-F5344CB8AC3E}">
        <p14:creationId xmlns:p14="http://schemas.microsoft.com/office/powerpoint/2010/main" val="4111189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AB52E8-7522-48DE-B59E-71A79D26500E}" type="datetime8">
              <a:rPr lang="en-VU" smtClean="0"/>
              <a:t>04/02/2019 11:48</a:t>
            </a:fld>
            <a:endParaRPr lang="en-VU"/>
          </a:p>
        </p:txBody>
      </p:sp>
      <p:sp>
        <p:nvSpPr>
          <p:cNvPr id="6" name="Footer Placeholder 5"/>
          <p:cNvSpPr>
            <a:spLocks noGrp="1"/>
          </p:cNvSpPr>
          <p:nvPr>
            <p:ph type="ftr" sz="quarter" idx="11"/>
          </p:nvPr>
        </p:nvSpPr>
        <p:spPr/>
        <p:txBody>
          <a:bodyPr/>
          <a:lstStyle/>
          <a:p>
            <a:endParaRPr lang="en-VU"/>
          </a:p>
        </p:txBody>
      </p:sp>
      <p:sp>
        <p:nvSpPr>
          <p:cNvPr id="7" name="Slide Number Placeholder 6"/>
          <p:cNvSpPr>
            <a:spLocks noGrp="1"/>
          </p:cNvSpPr>
          <p:nvPr>
            <p:ph type="sldNum" sz="quarter" idx="12"/>
          </p:nvPr>
        </p:nvSpPr>
        <p:spPr/>
        <p:txBody>
          <a:bodyPr/>
          <a:lstStyle/>
          <a:p>
            <a:fld id="{538DC52E-76B7-4601-82A8-F70342B39D59}" type="slidenum">
              <a:rPr lang="en-VU" smtClean="0"/>
              <a:t>‹#›</a:t>
            </a:fld>
            <a:endParaRPr lang="en-VU"/>
          </a:p>
        </p:txBody>
      </p:sp>
    </p:spTree>
    <p:extLst>
      <p:ext uri="{BB962C8B-B14F-4D97-AF65-F5344CB8AC3E}">
        <p14:creationId xmlns:p14="http://schemas.microsoft.com/office/powerpoint/2010/main" val="1257135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2CB46D-7A82-423B-8EFC-D876B3913340}" type="datetime8">
              <a:rPr lang="en-VU" smtClean="0"/>
              <a:t>04/02/2019 11:48</a:t>
            </a:fld>
            <a:endParaRPr lang="en-VU"/>
          </a:p>
        </p:txBody>
      </p:sp>
      <p:sp>
        <p:nvSpPr>
          <p:cNvPr id="8" name="Footer Placeholder 7"/>
          <p:cNvSpPr>
            <a:spLocks noGrp="1"/>
          </p:cNvSpPr>
          <p:nvPr>
            <p:ph type="ftr" sz="quarter" idx="11"/>
          </p:nvPr>
        </p:nvSpPr>
        <p:spPr/>
        <p:txBody>
          <a:bodyPr/>
          <a:lstStyle/>
          <a:p>
            <a:endParaRPr lang="en-VU"/>
          </a:p>
        </p:txBody>
      </p:sp>
      <p:sp>
        <p:nvSpPr>
          <p:cNvPr id="9" name="Slide Number Placeholder 8"/>
          <p:cNvSpPr>
            <a:spLocks noGrp="1"/>
          </p:cNvSpPr>
          <p:nvPr>
            <p:ph type="sldNum" sz="quarter" idx="12"/>
          </p:nvPr>
        </p:nvSpPr>
        <p:spPr/>
        <p:txBody>
          <a:bodyPr/>
          <a:lstStyle/>
          <a:p>
            <a:fld id="{538DC52E-76B7-4601-82A8-F70342B39D59}" type="slidenum">
              <a:rPr lang="en-VU" smtClean="0"/>
              <a:t>‹#›</a:t>
            </a:fld>
            <a:endParaRPr lang="en-VU"/>
          </a:p>
        </p:txBody>
      </p:sp>
    </p:spTree>
    <p:extLst>
      <p:ext uri="{BB962C8B-B14F-4D97-AF65-F5344CB8AC3E}">
        <p14:creationId xmlns:p14="http://schemas.microsoft.com/office/powerpoint/2010/main" val="1237644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0FC242E-81D7-41A5-B8A9-4599BEF4692D}" type="datetime8">
              <a:rPr lang="en-VU" smtClean="0"/>
              <a:t>04/02/2019 11:48</a:t>
            </a:fld>
            <a:endParaRPr lang="en-VU"/>
          </a:p>
        </p:txBody>
      </p:sp>
      <p:sp>
        <p:nvSpPr>
          <p:cNvPr id="4" name="Footer Placeholder 3"/>
          <p:cNvSpPr>
            <a:spLocks noGrp="1"/>
          </p:cNvSpPr>
          <p:nvPr>
            <p:ph type="ftr" sz="quarter" idx="11"/>
          </p:nvPr>
        </p:nvSpPr>
        <p:spPr/>
        <p:txBody>
          <a:bodyPr/>
          <a:lstStyle/>
          <a:p>
            <a:endParaRPr lang="en-VU"/>
          </a:p>
        </p:txBody>
      </p:sp>
      <p:sp>
        <p:nvSpPr>
          <p:cNvPr id="5" name="Slide Number Placeholder 4"/>
          <p:cNvSpPr>
            <a:spLocks noGrp="1"/>
          </p:cNvSpPr>
          <p:nvPr>
            <p:ph type="sldNum" sz="quarter" idx="12"/>
          </p:nvPr>
        </p:nvSpPr>
        <p:spPr/>
        <p:txBody>
          <a:bodyPr/>
          <a:lstStyle/>
          <a:p>
            <a:fld id="{538DC52E-76B7-4601-82A8-F70342B39D59}" type="slidenum">
              <a:rPr lang="en-VU" smtClean="0"/>
              <a:t>‹#›</a:t>
            </a:fld>
            <a:endParaRPr lang="en-VU"/>
          </a:p>
        </p:txBody>
      </p:sp>
    </p:spTree>
    <p:extLst>
      <p:ext uri="{BB962C8B-B14F-4D97-AF65-F5344CB8AC3E}">
        <p14:creationId xmlns:p14="http://schemas.microsoft.com/office/powerpoint/2010/main" val="917740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4080CC-C709-485A-8644-84006786D8DE}" type="datetime8">
              <a:rPr lang="en-VU" smtClean="0"/>
              <a:t>04/02/2019 11:48</a:t>
            </a:fld>
            <a:endParaRPr lang="en-VU"/>
          </a:p>
        </p:txBody>
      </p:sp>
      <p:sp>
        <p:nvSpPr>
          <p:cNvPr id="3" name="Footer Placeholder 2"/>
          <p:cNvSpPr>
            <a:spLocks noGrp="1"/>
          </p:cNvSpPr>
          <p:nvPr>
            <p:ph type="ftr" sz="quarter" idx="11"/>
          </p:nvPr>
        </p:nvSpPr>
        <p:spPr/>
        <p:txBody>
          <a:bodyPr/>
          <a:lstStyle/>
          <a:p>
            <a:endParaRPr lang="en-VU"/>
          </a:p>
        </p:txBody>
      </p:sp>
      <p:sp>
        <p:nvSpPr>
          <p:cNvPr id="4" name="Slide Number Placeholder 3"/>
          <p:cNvSpPr>
            <a:spLocks noGrp="1"/>
          </p:cNvSpPr>
          <p:nvPr>
            <p:ph type="sldNum" sz="quarter" idx="12"/>
          </p:nvPr>
        </p:nvSpPr>
        <p:spPr/>
        <p:txBody>
          <a:bodyPr/>
          <a:lstStyle/>
          <a:p>
            <a:fld id="{538DC52E-76B7-4601-82A8-F70342B39D59}" type="slidenum">
              <a:rPr lang="en-VU" smtClean="0"/>
              <a:t>‹#›</a:t>
            </a:fld>
            <a:endParaRPr lang="en-VU"/>
          </a:p>
        </p:txBody>
      </p:sp>
    </p:spTree>
    <p:extLst>
      <p:ext uri="{BB962C8B-B14F-4D97-AF65-F5344CB8AC3E}">
        <p14:creationId xmlns:p14="http://schemas.microsoft.com/office/powerpoint/2010/main" val="1341918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1B484DC9-7B00-47CD-8AA5-27737374A63D}" type="datetime8">
              <a:rPr lang="en-VU" smtClean="0"/>
              <a:t>04/02/2019 11:48</a:t>
            </a:fld>
            <a:endParaRPr lang="en-VU"/>
          </a:p>
        </p:txBody>
      </p:sp>
      <p:sp>
        <p:nvSpPr>
          <p:cNvPr id="6" name="Footer Placeholder 5"/>
          <p:cNvSpPr>
            <a:spLocks noGrp="1"/>
          </p:cNvSpPr>
          <p:nvPr>
            <p:ph type="ftr" sz="quarter" idx="11"/>
          </p:nvPr>
        </p:nvSpPr>
        <p:spPr/>
        <p:txBody>
          <a:bodyPr/>
          <a:lstStyle/>
          <a:p>
            <a:endParaRPr lang="en-VU"/>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38DC52E-76B7-4601-82A8-F70342B39D59}" type="slidenum">
              <a:rPr lang="en-VU" smtClean="0"/>
              <a:t>‹#›</a:t>
            </a:fld>
            <a:endParaRPr lang="en-VU"/>
          </a:p>
        </p:txBody>
      </p:sp>
    </p:spTree>
    <p:extLst>
      <p:ext uri="{BB962C8B-B14F-4D97-AF65-F5344CB8AC3E}">
        <p14:creationId xmlns:p14="http://schemas.microsoft.com/office/powerpoint/2010/main" val="1313688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77FD4EEE-C1C0-454F-AA14-AB6BA499D40A}" type="datetime8">
              <a:rPr lang="en-VU" smtClean="0"/>
              <a:t>04/02/2019 11:48</a:t>
            </a:fld>
            <a:endParaRPr lang="en-VU"/>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VU"/>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38DC52E-76B7-4601-82A8-F70342B39D59}" type="slidenum">
              <a:rPr lang="en-VU" smtClean="0"/>
              <a:t>‹#›</a:t>
            </a:fld>
            <a:endParaRPr lang="en-VU"/>
          </a:p>
        </p:txBody>
      </p:sp>
    </p:spTree>
    <p:extLst>
      <p:ext uri="{BB962C8B-B14F-4D97-AF65-F5344CB8AC3E}">
        <p14:creationId xmlns:p14="http://schemas.microsoft.com/office/powerpoint/2010/main" val="10653901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2E59E4B9-2D7C-49CF-AABC-8899F2D20791}" type="datetime8">
              <a:rPr lang="en-VU" smtClean="0"/>
              <a:t>04/02/2019 11:48</a:t>
            </a:fld>
            <a:endParaRPr lang="en-VU"/>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VU"/>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538DC52E-76B7-4601-82A8-F70342B39D59}" type="slidenum">
              <a:rPr lang="en-VU" smtClean="0"/>
              <a:t>‹#›</a:t>
            </a:fld>
            <a:endParaRPr lang="en-VU"/>
          </a:p>
        </p:txBody>
      </p:sp>
    </p:spTree>
    <p:extLst>
      <p:ext uri="{BB962C8B-B14F-4D97-AF65-F5344CB8AC3E}">
        <p14:creationId xmlns:p14="http://schemas.microsoft.com/office/powerpoint/2010/main" val="10376752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notesSlide" Target="../notesSlides/notesSlide3.xml"/><Relationship Id="rId16"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2E1EB-FBE9-4785-8363-6FAE93941114}"/>
              </a:ext>
            </a:extLst>
          </p:cNvPr>
          <p:cNvSpPr>
            <a:spLocks noGrp="1"/>
          </p:cNvSpPr>
          <p:nvPr>
            <p:ph type="ctrTitle"/>
          </p:nvPr>
        </p:nvSpPr>
        <p:spPr>
          <a:xfrm>
            <a:off x="603504" y="770467"/>
            <a:ext cx="10782300" cy="3352800"/>
          </a:xfrm>
        </p:spPr>
        <p:txBody>
          <a:bodyPr>
            <a:normAutofit/>
          </a:bodyPr>
          <a:lstStyle/>
          <a:p>
            <a:r>
              <a:rPr lang="en-US"/>
              <a:t>DigiWallet</a:t>
            </a:r>
            <a:br>
              <a:rPr lang="en-US"/>
            </a:br>
            <a:r>
              <a:rPr lang="en-US" sz="4400"/>
              <a:t>Your documents Anytime, Anywhere</a:t>
            </a:r>
            <a:endParaRPr lang="en-VU" sz="4400" dirty="0"/>
          </a:p>
        </p:txBody>
      </p:sp>
      <p:sp>
        <p:nvSpPr>
          <p:cNvPr id="3" name="Subtitle 2">
            <a:extLst>
              <a:ext uri="{FF2B5EF4-FFF2-40B4-BE49-F238E27FC236}">
                <a16:creationId xmlns:a16="http://schemas.microsoft.com/office/drawing/2014/main" id="{EE7EBD04-691D-4E63-84D3-CC5186FCD3DF}"/>
              </a:ext>
            </a:extLst>
          </p:cNvPr>
          <p:cNvSpPr>
            <a:spLocks noGrp="1"/>
          </p:cNvSpPr>
          <p:nvPr>
            <p:ph type="subTitle" idx="1"/>
          </p:nvPr>
        </p:nvSpPr>
        <p:spPr>
          <a:xfrm>
            <a:off x="2209800" y="4328547"/>
            <a:ext cx="9144000" cy="1655762"/>
          </a:xfrm>
        </p:spPr>
        <p:txBody>
          <a:bodyPr>
            <a:normAutofit lnSpcReduction="10000"/>
          </a:bodyPr>
          <a:lstStyle/>
          <a:p>
            <a:pPr algn="r"/>
            <a:endParaRPr lang="en-US"/>
          </a:p>
          <a:p>
            <a:pPr algn="r"/>
            <a:r>
              <a:rPr lang="en-US"/>
              <a:t>Nishtha Chawla</a:t>
            </a:r>
          </a:p>
          <a:p>
            <a:pPr algn="r"/>
            <a:r>
              <a:rPr lang="en-US"/>
              <a:t>Ravneet Kaur</a:t>
            </a:r>
            <a:endParaRPr lang="en-US" dirty="0"/>
          </a:p>
        </p:txBody>
      </p:sp>
      <p:sp>
        <p:nvSpPr>
          <p:cNvPr id="4" name="Slide Number Placeholder 3">
            <a:extLst>
              <a:ext uri="{FF2B5EF4-FFF2-40B4-BE49-F238E27FC236}">
                <a16:creationId xmlns:a16="http://schemas.microsoft.com/office/drawing/2014/main" id="{5632A771-7B5D-4E3B-9468-77300E4778AC}"/>
              </a:ext>
            </a:extLst>
          </p:cNvPr>
          <p:cNvSpPr>
            <a:spLocks noGrp="1"/>
          </p:cNvSpPr>
          <p:nvPr>
            <p:ph type="sldNum" sz="quarter" idx="12"/>
          </p:nvPr>
        </p:nvSpPr>
        <p:spPr>
          <a:xfrm>
            <a:off x="8763926" y="5876412"/>
            <a:ext cx="2926080" cy="1397039"/>
          </a:xfrm>
        </p:spPr>
        <p:txBody>
          <a:bodyPr/>
          <a:lstStyle/>
          <a:p>
            <a:fld id="{538DC52E-76B7-4601-82A8-F70342B39D59}" type="slidenum">
              <a:rPr lang="en-VU" smtClean="0"/>
              <a:t>1</a:t>
            </a:fld>
            <a:endParaRPr lang="en-VU"/>
          </a:p>
        </p:txBody>
      </p:sp>
    </p:spTree>
    <p:extLst>
      <p:ext uri="{BB962C8B-B14F-4D97-AF65-F5344CB8AC3E}">
        <p14:creationId xmlns:p14="http://schemas.microsoft.com/office/powerpoint/2010/main" val="1925034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16B77-3853-4CDB-AE18-50C27B6446EE}"/>
              </a:ext>
            </a:extLst>
          </p:cNvPr>
          <p:cNvSpPr>
            <a:spLocks noGrp="1"/>
          </p:cNvSpPr>
          <p:nvPr>
            <p:ph type="title"/>
          </p:nvPr>
        </p:nvSpPr>
        <p:spPr/>
        <p:txBody>
          <a:bodyPr/>
          <a:lstStyle/>
          <a:p>
            <a:r>
              <a:rPr lang="en-CA" dirty="0"/>
              <a:t>Replacement Fee</a:t>
            </a:r>
          </a:p>
        </p:txBody>
      </p:sp>
      <p:sp>
        <p:nvSpPr>
          <p:cNvPr id="3" name="Content Placeholder 2">
            <a:extLst>
              <a:ext uri="{FF2B5EF4-FFF2-40B4-BE49-F238E27FC236}">
                <a16:creationId xmlns:a16="http://schemas.microsoft.com/office/drawing/2014/main" id="{AE1436FA-EF3E-4E00-B73F-D923ACF7109D}"/>
              </a:ext>
            </a:extLst>
          </p:cNvPr>
          <p:cNvSpPr>
            <a:spLocks noGrp="1"/>
          </p:cNvSpPr>
          <p:nvPr>
            <p:ph idx="1"/>
          </p:nvPr>
        </p:nvSpPr>
        <p:spPr/>
        <p:txBody>
          <a:bodyPr/>
          <a:lstStyle/>
          <a:p>
            <a:pPr>
              <a:buFont typeface="Wingdings" panose="05000000000000000000" pitchFamily="2" charset="2"/>
              <a:buChar char="Ø"/>
            </a:pPr>
            <a:r>
              <a:rPr lang="en-CA" b="1" dirty="0"/>
              <a:t>Passport 45$</a:t>
            </a:r>
          </a:p>
          <a:p>
            <a:pPr>
              <a:buFont typeface="Wingdings" panose="05000000000000000000" pitchFamily="2" charset="2"/>
              <a:buChar char="Ø"/>
            </a:pPr>
            <a:r>
              <a:rPr lang="en-CA" b="1" dirty="0"/>
              <a:t>License 17$</a:t>
            </a:r>
          </a:p>
          <a:p>
            <a:pPr>
              <a:buFont typeface="Wingdings" panose="05000000000000000000" pitchFamily="2" charset="2"/>
              <a:buChar char="Ø"/>
            </a:pPr>
            <a:r>
              <a:rPr lang="en-CA" b="1" dirty="0"/>
              <a:t>BCID 15$</a:t>
            </a:r>
          </a:p>
          <a:p>
            <a:pPr>
              <a:buFont typeface="Wingdings" panose="05000000000000000000" pitchFamily="2" charset="2"/>
              <a:buChar char="Ø"/>
            </a:pPr>
            <a:r>
              <a:rPr lang="en-CA" b="1" dirty="0"/>
              <a:t>Transcript 10$</a:t>
            </a:r>
          </a:p>
        </p:txBody>
      </p:sp>
      <p:sp>
        <p:nvSpPr>
          <p:cNvPr id="4" name="Slide Number Placeholder 3">
            <a:extLst>
              <a:ext uri="{FF2B5EF4-FFF2-40B4-BE49-F238E27FC236}">
                <a16:creationId xmlns:a16="http://schemas.microsoft.com/office/drawing/2014/main" id="{34EFC47A-2C0B-4F98-A612-7E06D435D2AA}"/>
              </a:ext>
            </a:extLst>
          </p:cNvPr>
          <p:cNvSpPr>
            <a:spLocks noGrp="1"/>
          </p:cNvSpPr>
          <p:nvPr>
            <p:ph type="sldNum" sz="quarter" idx="12"/>
          </p:nvPr>
        </p:nvSpPr>
        <p:spPr/>
        <p:txBody>
          <a:bodyPr/>
          <a:lstStyle/>
          <a:p>
            <a:fld id="{538DC52E-76B7-4601-82A8-F70342B39D59}" type="slidenum">
              <a:rPr lang="en-VU" smtClean="0"/>
              <a:t>10</a:t>
            </a:fld>
            <a:endParaRPr lang="en-VU"/>
          </a:p>
        </p:txBody>
      </p:sp>
    </p:spTree>
    <p:extLst>
      <p:ext uri="{BB962C8B-B14F-4D97-AF65-F5344CB8AC3E}">
        <p14:creationId xmlns:p14="http://schemas.microsoft.com/office/powerpoint/2010/main" val="205973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F7D4-44B0-419B-B44F-F5870F4F1644}"/>
              </a:ext>
            </a:extLst>
          </p:cNvPr>
          <p:cNvSpPr>
            <a:spLocks noGrp="1"/>
          </p:cNvSpPr>
          <p:nvPr>
            <p:ph type="title"/>
          </p:nvPr>
        </p:nvSpPr>
        <p:spPr/>
        <p:txBody>
          <a:bodyPr/>
          <a:lstStyle/>
          <a:p>
            <a:r>
              <a:rPr lang="en-CA" dirty="0"/>
              <a:t>Revenue</a:t>
            </a:r>
            <a:br>
              <a:rPr lang="en-CA" dirty="0"/>
            </a:br>
            <a:endParaRPr lang="en-CA" dirty="0"/>
          </a:p>
        </p:txBody>
      </p:sp>
      <p:sp>
        <p:nvSpPr>
          <p:cNvPr id="3" name="Content Placeholder 2">
            <a:extLst>
              <a:ext uri="{FF2B5EF4-FFF2-40B4-BE49-F238E27FC236}">
                <a16:creationId xmlns:a16="http://schemas.microsoft.com/office/drawing/2014/main" id="{5E8E40EE-C04D-421F-A32B-312FF318F156}"/>
              </a:ext>
            </a:extLst>
          </p:cNvPr>
          <p:cNvSpPr>
            <a:spLocks noGrp="1"/>
          </p:cNvSpPr>
          <p:nvPr>
            <p:ph idx="1"/>
          </p:nvPr>
        </p:nvSpPr>
        <p:spPr>
          <a:xfrm>
            <a:off x="676656" y="1206500"/>
            <a:ext cx="10753725" cy="5359400"/>
          </a:xfrm>
        </p:spPr>
        <p:txBody>
          <a:bodyPr>
            <a:normAutofit fontScale="85000" lnSpcReduction="20000"/>
          </a:bodyPr>
          <a:lstStyle/>
          <a:p>
            <a:endParaRPr lang="en-US" dirty="0"/>
          </a:p>
          <a:p>
            <a:r>
              <a:rPr lang="en-US" dirty="0"/>
              <a:t>SOM - 57486</a:t>
            </a:r>
          </a:p>
          <a:p>
            <a:r>
              <a:rPr lang="en-US" dirty="0"/>
              <a:t>Capture 50% = 28743</a:t>
            </a:r>
          </a:p>
          <a:p>
            <a:r>
              <a:rPr lang="en-US" dirty="0"/>
              <a:t>40 % transaction package customers: 11500</a:t>
            </a:r>
          </a:p>
          <a:p>
            <a:r>
              <a:rPr lang="en-US" dirty="0"/>
              <a:t>Rate for product 8$ valid for 90 days ( 3 months)</a:t>
            </a:r>
          </a:p>
          <a:p>
            <a:r>
              <a:rPr lang="en-US" dirty="0"/>
              <a:t>=</a:t>
            </a:r>
            <a:r>
              <a:rPr lang="en-US" b="1" dirty="0"/>
              <a:t>92,000$</a:t>
            </a:r>
          </a:p>
          <a:p>
            <a:r>
              <a:rPr lang="en-US" dirty="0"/>
              <a:t>Revenue for 6 months: </a:t>
            </a:r>
            <a:r>
              <a:rPr lang="en-US" b="1" dirty="0"/>
              <a:t>184000$</a:t>
            </a:r>
          </a:p>
          <a:p>
            <a:r>
              <a:rPr lang="en-US" dirty="0"/>
              <a:t>60% subscription package customers: 17200</a:t>
            </a:r>
          </a:p>
          <a:p>
            <a:r>
              <a:rPr lang="en-US" dirty="0"/>
              <a:t>Rate for product: 25$ half-yearly package</a:t>
            </a:r>
          </a:p>
          <a:p>
            <a:r>
              <a:rPr lang="en-US" dirty="0"/>
              <a:t>=</a:t>
            </a:r>
            <a:r>
              <a:rPr lang="en-US" b="1" dirty="0"/>
              <a:t>430,000$</a:t>
            </a:r>
          </a:p>
          <a:p>
            <a:r>
              <a:rPr lang="en-US" dirty="0"/>
              <a:t>Total  revenue =</a:t>
            </a:r>
            <a:r>
              <a:rPr lang="en-US" b="1" dirty="0"/>
              <a:t>614,000$ 6 months in UBC</a:t>
            </a:r>
          </a:p>
          <a:p>
            <a:r>
              <a:rPr lang="en-US" dirty="0"/>
              <a:t>International students: 18000</a:t>
            </a:r>
          </a:p>
          <a:p>
            <a:r>
              <a:rPr lang="en-US" dirty="0"/>
              <a:t>Capture rate: 50 %- 9000</a:t>
            </a:r>
          </a:p>
          <a:p>
            <a:br>
              <a:rPr lang="en-US" dirty="0"/>
            </a:br>
            <a:endParaRPr lang="en-CA" dirty="0"/>
          </a:p>
        </p:txBody>
      </p:sp>
      <p:sp>
        <p:nvSpPr>
          <p:cNvPr id="4" name="Slide Number Placeholder 3">
            <a:extLst>
              <a:ext uri="{FF2B5EF4-FFF2-40B4-BE49-F238E27FC236}">
                <a16:creationId xmlns:a16="http://schemas.microsoft.com/office/drawing/2014/main" id="{2591654E-AB7A-43F3-8535-5AE66895FA1D}"/>
              </a:ext>
            </a:extLst>
          </p:cNvPr>
          <p:cNvSpPr>
            <a:spLocks noGrp="1"/>
          </p:cNvSpPr>
          <p:nvPr>
            <p:ph type="sldNum" sz="quarter" idx="12"/>
          </p:nvPr>
        </p:nvSpPr>
        <p:spPr/>
        <p:txBody>
          <a:bodyPr/>
          <a:lstStyle/>
          <a:p>
            <a:fld id="{538DC52E-76B7-4601-82A8-F70342B39D59}" type="slidenum">
              <a:rPr lang="en-VU" smtClean="0"/>
              <a:t>11</a:t>
            </a:fld>
            <a:endParaRPr lang="en-VU"/>
          </a:p>
        </p:txBody>
      </p:sp>
    </p:spTree>
    <p:extLst>
      <p:ext uri="{BB962C8B-B14F-4D97-AF65-F5344CB8AC3E}">
        <p14:creationId xmlns:p14="http://schemas.microsoft.com/office/powerpoint/2010/main" val="3220995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996CBB6-8D24-4FA5-A518-D9D878A408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6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8857F7-F05F-4317-9D97-F35571819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62F3224-4C5D-49A7-9AFE-585D366A97C2}"/>
              </a:ext>
            </a:extLst>
          </p:cNvPr>
          <p:cNvPicPr>
            <a:picLocks noGrp="1" noChangeAspect="1"/>
          </p:cNvPicPr>
          <p:nvPr>
            <p:ph idx="1"/>
          </p:nvPr>
        </p:nvPicPr>
        <p:blipFill rotWithShape="1">
          <a:blip r:embed="rId3"/>
          <a:srcRect t="2334" r="1" b="7247"/>
          <a:stretch/>
        </p:blipFill>
        <p:spPr>
          <a:xfrm>
            <a:off x="950099" y="804333"/>
            <a:ext cx="10313972" cy="5269127"/>
          </a:xfrm>
          <a:prstGeom prst="rect">
            <a:avLst/>
          </a:prstGeom>
        </p:spPr>
      </p:pic>
      <p:sp>
        <p:nvSpPr>
          <p:cNvPr id="7" name="Slide Number Placeholder 6">
            <a:extLst>
              <a:ext uri="{FF2B5EF4-FFF2-40B4-BE49-F238E27FC236}">
                <a16:creationId xmlns:a16="http://schemas.microsoft.com/office/drawing/2014/main" id="{BAC46798-0557-410F-A132-E8EAC8480BCD}"/>
              </a:ext>
            </a:extLst>
          </p:cNvPr>
          <p:cNvSpPr>
            <a:spLocks noGrp="1"/>
          </p:cNvSpPr>
          <p:nvPr>
            <p:ph type="sldNum" sz="quarter" idx="12"/>
          </p:nvPr>
        </p:nvSpPr>
        <p:spPr>
          <a:xfrm>
            <a:off x="8763926" y="5876412"/>
            <a:ext cx="2926080" cy="1397039"/>
          </a:xfrm>
        </p:spPr>
        <p:txBody>
          <a:bodyPr vert="horz" lIns="91440" tIns="45720" rIns="91440" bIns="45720" rtlCol="0" anchor="b">
            <a:normAutofit/>
          </a:bodyPr>
          <a:lstStyle/>
          <a:p>
            <a:pPr>
              <a:lnSpc>
                <a:spcPct val="90000"/>
              </a:lnSpc>
              <a:spcAft>
                <a:spcPts val="600"/>
              </a:spcAft>
            </a:pPr>
            <a:fld id="{538DC52E-76B7-4601-82A8-F70342B39D59}" type="slidenum">
              <a:rPr lang="en-US" sz="9500">
                <a:solidFill>
                  <a:schemeClr val="bg1">
                    <a:lumMod val="75000"/>
                    <a:alpha val="40000"/>
                  </a:schemeClr>
                </a:solidFill>
              </a:rPr>
              <a:pPr>
                <a:lnSpc>
                  <a:spcPct val="90000"/>
                </a:lnSpc>
                <a:spcAft>
                  <a:spcPts val="600"/>
                </a:spcAft>
              </a:pPr>
              <a:t>2</a:t>
            </a:fld>
            <a:endParaRPr lang="en-US" sz="9500">
              <a:solidFill>
                <a:schemeClr val="bg1">
                  <a:lumMod val="75000"/>
                  <a:alpha val="40000"/>
                </a:schemeClr>
              </a:solidFill>
            </a:endParaRPr>
          </a:p>
        </p:txBody>
      </p:sp>
    </p:spTree>
    <p:extLst>
      <p:ext uri="{BB962C8B-B14F-4D97-AF65-F5344CB8AC3E}">
        <p14:creationId xmlns:p14="http://schemas.microsoft.com/office/powerpoint/2010/main" val="1899546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A70B18E-7557-4D48-8434-E02F3E878952}"/>
              </a:ext>
            </a:extLst>
          </p:cNvPr>
          <p:cNvSpPr>
            <a:spLocks noGrp="1"/>
          </p:cNvSpPr>
          <p:nvPr>
            <p:ph type="title"/>
          </p:nvPr>
        </p:nvSpPr>
        <p:spPr>
          <a:xfrm>
            <a:off x="838200" y="365126"/>
            <a:ext cx="10515600" cy="769408"/>
          </a:xfrm>
        </p:spPr>
        <p:txBody>
          <a:bodyPr>
            <a:normAutofit fontScale="90000"/>
          </a:bodyPr>
          <a:lstStyle/>
          <a:p>
            <a:pPr algn="ctr"/>
            <a:r>
              <a:rPr lang="en-US" b="1" dirty="0"/>
              <a:t>DigiWallet</a:t>
            </a:r>
            <a:endParaRPr lang="en-VU" b="1" dirty="0"/>
          </a:p>
        </p:txBody>
      </p:sp>
      <p:pic>
        <p:nvPicPr>
          <p:cNvPr id="5" name="Content Placeholder 4">
            <a:extLst>
              <a:ext uri="{FF2B5EF4-FFF2-40B4-BE49-F238E27FC236}">
                <a16:creationId xmlns:a16="http://schemas.microsoft.com/office/drawing/2014/main" id="{4D9001D7-D99C-430B-89D3-7712779DBC89}"/>
              </a:ext>
            </a:extLst>
          </p:cNvPr>
          <p:cNvPicPr>
            <a:picLocks noGrp="1" noChangeAspect="1"/>
          </p:cNvPicPr>
          <p:nvPr>
            <p:ph idx="1"/>
          </p:nvPr>
        </p:nvPicPr>
        <p:blipFill>
          <a:blip r:embed="rId3"/>
          <a:stretch>
            <a:fillRect/>
          </a:stretch>
        </p:blipFill>
        <p:spPr>
          <a:xfrm>
            <a:off x="488950" y="1606816"/>
            <a:ext cx="2271183" cy="1029572"/>
          </a:xfrm>
          <a:prstGeom prst="rect">
            <a:avLst/>
          </a:prstGeom>
        </p:spPr>
      </p:pic>
      <p:sp>
        <p:nvSpPr>
          <p:cNvPr id="19" name="Slide Number Placeholder 18">
            <a:extLst>
              <a:ext uri="{FF2B5EF4-FFF2-40B4-BE49-F238E27FC236}">
                <a16:creationId xmlns:a16="http://schemas.microsoft.com/office/drawing/2014/main" id="{EA646FA8-DD61-4A3E-8E3E-84AA9B9AEA54}"/>
              </a:ext>
            </a:extLst>
          </p:cNvPr>
          <p:cNvSpPr>
            <a:spLocks noGrp="1"/>
          </p:cNvSpPr>
          <p:nvPr>
            <p:ph type="sldNum" sz="quarter" idx="12"/>
          </p:nvPr>
        </p:nvSpPr>
        <p:spPr/>
        <p:txBody>
          <a:bodyPr/>
          <a:lstStyle/>
          <a:p>
            <a:fld id="{538DC52E-76B7-4601-82A8-F70342B39D59}" type="slidenum">
              <a:rPr lang="en-VU" smtClean="0"/>
              <a:t>3</a:t>
            </a:fld>
            <a:endParaRPr lang="en-VU"/>
          </a:p>
        </p:txBody>
      </p:sp>
      <p:pic>
        <p:nvPicPr>
          <p:cNvPr id="4" name="Picture 3">
            <a:extLst>
              <a:ext uri="{FF2B5EF4-FFF2-40B4-BE49-F238E27FC236}">
                <a16:creationId xmlns:a16="http://schemas.microsoft.com/office/drawing/2014/main" id="{7551C628-CBA8-4ADB-9100-CC89D8006636}"/>
              </a:ext>
            </a:extLst>
          </p:cNvPr>
          <p:cNvPicPr>
            <a:picLocks noChangeAspect="1"/>
          </p:cNvPicPr>
          <p:nvPr/>
        </p:nvPicPr>
        <p:blipFill>
          <a:blip r:embed="rId4"/>
          <a:stretch>
            <a:fillRect/>
          </a:stretch>
        </p:blipFill>
        <p:spPr>
          <a:xfrm>
            <a:off x="5759502" y="1814809"/>
            <a:ext cx="5163080" cy="3734608"/>
          </a:xfrm>
          <a:prstGeom prst="rect">
            <a:avLst/>
          </a:prstGeom>
        </p:spPr>
      </p:pic>
      <p:pic>
        <p:nvPicPr>
          <p:cNvPr id="7" name="Picture 6">
            <a:extLst>
              <a:ext uri="{FF2B5EF4-FFF2-40B4-BE49-F238E27FC236}">
                <a16:creationId xmlns:a16="http://schemas.microsoft.com/office/drawing/2014/main" id="{8E32AAEB-164E-4EB2-892B-623D2B8D6FCF}"/>
              </a:ext>
            </a:extLst>
          </p:cNvPr>
          <p:cNvPicPr>
            <a:picLocks noChangeAspect="1"/>
          </p:cNvPicPr>
          <p:nvPr/>
        </p:nvPicPr>
        <p:blipFill>
          <a:blip r:embed="rId5"/>
          <a:stretch>
            <a:fillRect/>
          </a:stretch>
        </p:blipFill>
        <p:spPr>
          <a:xfrm>
            <a:off x="488950" y="2859960"/>
            <a:ext cx="2271183" cy="1644307"/>
          </a:xfrm>
          <a:prstGeom prst="rect">
            <a:avLst/>
          </a:prstGeom>
        </p:spPr>
      </p:pic>
      <p:pic>
        <p:nvPicPr>
          <p:cNvPr id="8" name="Picture 7">
            <a:extLst>
              <a:ext uri="{FF2B5EF4-FFF2-40B4-BE49-F238E27FC236}">
                <a16:creationId xmlns:a16="http://schemas.microsoft.com/office/drawing/2014/main" id="{F2A1D4C8-462C-46FF-9C66-A8A6A4252EF7}"/>
              </a:ext>
            </a:extLst>
          </p:cNvPr>
          <p:cNvPicPr>
            <a:picLocks noChangeAspect="1"/>
          </p:cNvPicPr>
          <p:nvPr/>
        </p:nvPicPr>
        <p:blipFill>
          <a:blip r:embed="rId6"/>
          <a:stretch>
            <a:fillRect/>
          </a:stretch>
        </p:blipFill>
        <p:spPr>
          <a:xfrm>
            <a:off x="488950" y="4894792"/>
            <a:ext cx="2271183" cy="1012630"/>
          </a:xfrm>
          <a:prstGeom prst="rect">
            <a:avLst/>
          </a:prstGeom>
        </p:spPr>
      </p:pic>
      <p:cxnSp>
        <p:nvCxnSpPr>
          <p:cNvPr id="12" name="Straight Arrow Connector 11">
            <a:extLst>
              <a:ext uri="{FF2B5EF4-FFF2-40B4-BE49-F238E27FC236}">
                <a16:creationId xmlns:a16="http://schemas.microsoft.com/office/drawing/2014/main" id="{9129117E-8F78-4686-A421-74B2398F54E0}"/>
              </a:ext>
            </a:extLst>
          </p:cNvPr>
          <p:cNvCxnSpPr>
            <a:cxnSpLocks/>
            <a:stCxn id="5" idx="3"/>
          </p:cNvCxnSpPr>
          <p:nvPr/>
        </p:nvCxnSpPr>
        <p:spPr>
          <a:xfrm>
            <a:off x="2760133" y="2121602"/>
            <a:ext cx="2999369" cy="679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9B80974-785B-43EE-B7C6-FDCCB681A490}"/>
              </a:ext>
            </a:extLst>
          </p:cNvPr>
          <p:cNvCxnSpPr>
            <a:cxnSpLocks/>
            <a:stCxn id="7" idx="3"/>
          </p:cNvCxnSpPr>
          <p:nvPr/>
        </p:nvCxnSpPr>
        <p:spPr>
          <a:xfrm>
            <a:off x="2760133" y="3682114"/>
            <a:ext cx="2901631" cy="106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5D884E2-22AB-4840-81C4-58B0AA029673}"/>
              </a:ext>
            </a:extLst>
          </p:cNvPr>
          <p:cNvCxnSpPr>
            <a:cxnSpLocks/>
            <a:stCxn id="8" idx="3"/>
          </p:cNvCxnSpPr>
          <p:nvPr/>
        </p:nvCxnSpPr>
        <p:spPr>
          <a:xfrm flipV="1">
            <a:off x="2760133" y="4727839"/>
            <a:ext cx="2999369" cy="673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2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3EEB7-1CF2-4AED-8875-544D079ABBD8}"/>
              </a:ext>
            </a:extLst>
          </p:cNvPr>
          <p:cNvSpPr>
            <a:spLocks noGrp="1"/>
          </p:cNvSpPr>
          <p:nvPr>
            <p:ph type="title"/>
          </p:nvPr>
        </p:nvSpPr>
        <p:spPr>
          <a:xfrm>
            <a:off x="348081" y="238152"/>
            <a:ext cx="10515600" cy="1325563"/>
          </a:xfrm>
        </p:spPr>
        <p:txBody>
          <a:bodyPr/>
          <a:lstStyle/>
          <a:p>
            <a:pPr algn="ctr"/>
            <a:r>
              <a:rPr lang="en-US" b="1" dirty="0"/>
              <a:t>How DigiWallet Works?</a:t>
            </a:r>
            <a:endParaRPr lang="en-VU" b="1" dirty="0"/>
          </a:p>
        </p:txBody>
      </p:sp>
      <p:pic>
        <p:nvPicPr>
          <p:cNvPr id="8" name="Content Placeholder 7" descr="Users">
            <a:extLst>
              <a:ext uri="{FF2B5EF4-FFF2-40B4-BE49-F238E27FC236}">
                <a16:creationId xmlns:a16="http://schemas.microsoft.com/office/drawing/2014/main" id="{7B5F34D8-45E1-4472-BAA2-551B5A48406F}"/>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95811" y="1443510"/>
            <a:ext cx="914400" cy="914400"/>
          </a:xfrm>
        </p:spPr>
      </p:pic>
      <p:sp>
        <p:nvSpPr>
          <p:cNvPr id="39" name="Slide Number Placeholder 38">
            <a:extLst>
              <a:ext uri="{FF2B5EF4-FFF2-40B4-BE49-F238E27FC236}">
                <a16:creationId xmlns:a16="http://schemas.microsoft.com/office/drawing/2014/main" id="{02F81F1B-CE36-483D-8AAD-21E638B5D5FB}"/>
              </a:ext>
            </a:extLst>
          </p:cNvPr>
          <p:cNvSpPr>
            <a:spLocks noGrp="1"/>
          </p:cNvSpPr>
          <p:nvPr>
            <p:ph type="sldNum" sz="quarter" idx="12"/>
          </p:nvPr>
        </p:nvSpPr>
        <p:spPr/>
        <p:txBody>
          <a:bodyPr/>
          <a:lstStyle/>
          <a:p>
            <a:fld id="{538DC52E-76B7-4601-82A8-F70342B39D59}" type="slidenum">
              <a:rPr lang="en-VU" smtClean="0"/>
              <a:t>4</a:t>
            </a:fld>
            <a:endParaRPr lang="en-VU"/>
          </a:p>
        </p:txBody>
      </p:sp>
      <p:pic>
        <p:nvPicPr>
          <p:cNvPr id="12" name="Graphic 11" descr="Internet">
            <a:extLst>
              <a:ext uri="{FF2B5EF4-FFF2-40B4-BE49-F238E27FC236}">
                <a16:creationId xmlns:a16="http://schemas.microsoft.com/office/drawing/2014/main" id="{6379C834-16DE-4A02-BB79-1D3A8078F9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10095" y="3649354"/>
            <a:ext cx="914400" cy="914400"/>
          </a:xfrm>
          <a:prstGeom prst="rect">
            <a:avLst/>
          </a:prstGeom>
        </p:spPr>
      </p:pic>
      <p:pic>
        <p:nvPicPr>
          <p:cNvPr id="14" name="Graphic 13" descr="Cloud Computing">
            <a:extLst>
              <a:ext uri="{FF2B5EF4-FFF2-40B4-BE49-F238E27FC236}">
                <a16:creationId xmlns:a16="http://schemas.microsoft.com/office/drawing/2014/main" id="{EA842ECF-DC52-4794-AB8C-44363D34D4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40782" y="4341244"/>
            <a:ext cx="914400" cy="914400"/>
          </a:xfrm>
          <a:prstGeom prst="rect">
            <a:avLst/>
          </a:prstGeom>
        </p:spPr>
      </p:pic>
      <p:pic>
        <p:nvPicPr>
          <p:cNvPr id="18" name="Graphic 17" descr="Newspaper">
            <a:extLst>
              <a:ext uri="{FF2B5EF4-FFF2-40B4-BE49-F238E27FC236}">
                <a16:creationId xmlns:a16="http://schemas.microsoft.com/office/drawing/2014/main" id="{A9E01F1F-A3FB-458D-9342-ED4815061E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79523" y="3766045"/>
            <a:ext cx="661376" cy="661376"/>
          </a:xfrm>
          <a:prstGeom prst="rect">
            <a:avLst/>
          </a:prstGeom>
        </p:spPr>
      </p:pic>
      <p:pic>
        <p:nvPicPr>
          <p:cNvPr id="22" name="Graphic 21" descr="Bank">
            <a:extLst>
              <a:ext uri="{FF2B5EF4-FFF2-40B4-BE49-F238E27FC236}">
                <a16:creationId xmlns:a16="http://schemas.microsoft.com/office/drawing/2014/main" id="{6AF7E9D3-A570-42EB-9AD9-17A7743DD76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75431" y="3939533"/>
            <a:ext cx="914400" cy="914400"/>
          </a:xfrm>
          <a:prstGeom prst="rect">
            <a:avLst/>
          </a:prstGeom>
        </p:spPr>
      </p:pic>
      <p:pic>
        <p:nvPicPr>
          <p:cNvPr id="24" name="Graphic 23" descr="Court">
            <a:extLst>
              <a:ext uri="{FF2B5EF4-FFF2-40B4-BE49-F238E27FC236}">
                <a16:creationId xmlns:a16="http://schemas.microsoft.com/office/drawing/2014/main" id="{4CBB84FF-AC63-4B5A-A3F7-E174DEF79A7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67153" y="4096733"/>
            <a:ext cx="914400" cy="914400"/>
          </a:xfrm>
          <a:prstGeom prst="rect">
            <a:avLst/>
          </a:prstGeom>
        </p:spPr>
      </p:pic>
      <p:sp>
        <p:nvSpPr>
          <p:cNvPr id="25" name="TextBox 24">
            <a:extLst>
              <a:ext uri="{FF2B5EF4-FFF2-40B4-BE49-F238E27FC236}">
                <a16:creationId xmlns:a16="http://schemas.microsoft.com/office/drawing/2014/main" id="{0C998434-7EA7-461C-AE49-FC0CBF2E45A7}"/>
              </a:ext>
            </a:extLst>
          </p:cNvPr>
          <p:cNvSpPr txBox="1"/>
          <p:nvPr/>
        </p:nvSpPr>
        <p:spPr>
          <a:xfrm>
            <a:off x="1219200" y="5273978"/>
            <a:ext cx="1176867" cy="369332"/>
          </a:xfrm>
          <a:prstGeom prst="rect">
            <a:avLst/>
          </a:prstGeom>
          <a:noFill/>
        </p:spPr>
        <p:txBody>
          <a:bodyPr wrap="square" rtlCol="0">
            <a:spAutoFit/>
          </a:bodyPr>
          <a:lstStyle/>
          <a:p>
            <a:pPr algn="ctr"/>
            <a:r>
              <a:rPr lang="en-US" dirty="0"/>
              <a:t>ISSUER</a:t>
            </a:r>
            <a:endParaRPr lang="en-VU" dirty="0"/>
          </a:p>
        </p:txBody>
      </p:sp>
      <p:pic>
        <p:nvPicPr>
          <p:cNvPr id="29" name="Graphic 28" descr="Arrow: Straight">
            <a:extLst>
              <a:ext uri="{FF2B5EF4-FFF2-40B4-BE49-F238E27FC236}">
                <a16:creationId xmlns:a16="http://schemas.microsoft.com/office/drawing/2014/main" id="{A42A764B-719F-4822-9E6C-45339EC1A5E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926667" y="4060269"/>
            <a:ext cx="2640486" cy="987328"/>
          </a:xfrm>
          <a:prstGeom prst="rect">
            <a:avLst/>
          </a:prstGeom>
        </p:spPr>
      </p:pic>
      <p:pic>
        <p:nvPicPr>
          <p:cNvPr id="32" name="Graphic 31" descr="Arrow: Straight">
            <a:extLst>
              <a:ext uri="{FF2B5EF4-FFF2-40B4-BE49-F238E27FC236}">
                <a16:creationId xmlns:a16="http://schemas.microsoft.com/office/drawing/2014/main" id="{830149C4-C496-41A6-A88B-C85829D555A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0800000">
            <a:off x="2110518" y="4023805"/>
            <a:ext cx="2558779" cy="987328"/>
          </a:xfrm>
          <a:prstGeom prst="rect">
            <a:avLst/>
          </a:prstGeom>
        </p:spPr>
      </p:pic>
      <p:pic>
        <p:nvPicPr>
          <p:cNvPr id="33" name="Graphic 32" descr="Arrow: Straight">
            <a:extLst>
              <a:ext uri="{FF2B5EF4-FFF2-40B4-BE49-F238E27FC236}">
                <a16:creationId xmlns:a16="http://schemas.microsoft.com/office/drawing/2014/main" id="{F642E6A0-EE64-4FA9-8ED2-7CE23EEEA16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16200000">
            <a:off x="4795811" y="2642384"/>
            <a:ext cx="987328" cy="987328"/>
          </a:xfrm>
          <a:prstGeom prst="rect">
            <a:avLst/>
          </a:prstGeom>
        </p:spPr>
      </p:pic>
      <p:sp>
        <p:nvSpPr>
          <p:cNvPr id="34" name="TextBox 33">
            <a:extLst>
              <a:ext uri="{FF2B5EF4-FFF2-40B4-BE49-F238E27FC236}">
                <a16:creationId xmlns:a16="http://schemas.microsoft.com/office/drawing/2014/main" id="{A2606342-F7DB-4840-8270-1CA409ADC208}"/>
              </a:ext>
            </a:extLst>
          </p:cNvPr>
          <p:cNvSpPr txBox="1"/>
          <p:nvPr/>
        </p:nvSpPr>
        <p:spPr>
          <a:xfrm>
            <a:off x="4836061" y="5273978"/>
            <a:ext cx="1176867" cy="369332"/>
          </a:xfrm>
          <a:prstGeom prst="rect">
            <a:avLst/>
          </a:prstGeom>
          <a:noFill/>
        </p:spPr>
        <p:txBody>
          <a:bodyPr wrap="square" rtlCol="0">
            <a:spAutoFit/>
          </a:bodyPr>
          <a:lstStyle/>
          <a:p>
            <a:r>
              <a:rPr lang="en-US" dirty="0"/>
              <a:t>DigiWallet</a:t>
            </a:r>
            <a:endParaRPr lang="en-VU" dirty="0"/>
          </a:p>
        </p:txBody>
      </p:sp>
      <p:sp>
        <p:nvSpPr>
          <p:cNvPr id="35" name="TextBox 34">
            <a:extLst>
              <a:ext uri="{FF2B5EF4-FFF2-40B4-BE49-F238E27FC236}">
                <a16:creationId xmlns:a16="http://schemas.microsoft.com/office/drawing/2014/main" id="{3E25237A-E50F-4BBE-8CF6-4344203E3C24}"/>
              </a:ext>
            </a:extLst>
          </p:cNvPr>
          <p:cNvSpPr txBox="1"/>
          <p:nvPr/>
        </p:nvSpPr>
        <p:spPr>
          <a:xfrm>
            <a:off x="8541753" y="5251909"/>
            <a:ext cx="1457380" cy="369332"/>
          </a:xfrm>
          <a:prstGeom prst="rect">
            <a:avLst/>
          </a:prstGeom>
          <a:noFill/>
        </p:spPr>
        <p:txBody>
          <a:bodyPr wrap="square" rtlCol="0">
            <a:spAutoFit/>
          </a:bodyPr>
          <a:lstStyle/>
          <a:p>
            <a:pPr algn="ctr"/>
            <a:r>
              <a:rPr lang="en-US" dirty="0"/>
              <a:t>REQUESTER</a:t>
            </a:r>
            <a:endParaRPr lang="en-VU" dirty="0"/>
          </a:p>
        </p:txBody>
      </p:sp>
      <p:sp>
        <p:nvSpPr>
          <p:cNvPr id="36" name="TextBox 35">
            <a:extLst>
              <a:ext uri="{FF2B5EF4-FFF2-40B4-BE49-F238E27FC236}">
                <a16:creationId xmlns:a16="http://schemas.microsoft.com/office/drawing/2014/main" id="{88CBB275-9F9F-44D6-AD85-DA555FCFFFB9}"/>
              </a:ext>
            </a:extLst>
          </p:cNvPr>
          <p:cNvSpPr txBox="1"/>
          <p:nvPr/>
        </p:nvSpPr>
        <p:spPr>
          <a:xfrm>
            <a:off x="4751395" y="2284842"/>
            <a:ext cx="1176867" cy="369332"/>
          </a:xfrm>
          <a:prstGeom prst="rect">
            <a:avLst/>
          </a:prstGeom>
          <a:noFill/>
        </p:spPr>
        <p:txBody>
          <a:bodyPr wrap="square" rtlCol="0">
            <a:spAutoFit/>
          </a:bodyPr>
          <a:lstStyle/>
          <a:p>
            <a:pPr algn="ctr"/>
            <a:r>
              <a:rPr lang="en-US" dirty="0"/>
              <a:t>CITIZENS</a:t>
            </a:r>
            <a:endParaRPr lang="en-VU" dirty="0"/>
          </a:p>
        </p:txBody>
      </p:sp>
      <p:sp>
        <p:nvSpPr>
          <p:cNvPr id="37" name="TextBox 36">
            <a:extLst>
              <a:ext uri="{FF2B5EF4-FFF2-40B4-BE49-F238E27FC236}">
                <a16:creationId xmlns:a16="http://schemas.microsoft.com/office/drawing/2014/main" id="{65C1DCAF-551F-45C0-9814-B11F75FDC186}"/>
              </a:ext>
            </a:extLst>
          </p:cNvPr>
          <p:cNvSpPr txBox="1"/>
          <p:nvPr/>
        </p:nvSpPr>
        <p:spPr>
          <a:xfrm>
            <a:off x="2322673" y="3477868"/>
            <a:ext cx="1748091" cy="923330"/>
          </a:xfrm>
          <a:prstGeom prst="rect">
            <a:avLst/>
          </a:prstGeom>
          <a:noFill/>
        </p:spPr>
        <p:txBody>
          <a:bodyPr wrap="square" rtlCol="0">
            <a:spAutoFit/>
          </a:bodyPr>
          <a:lstStyle/>
          <a:p>
            <a:pPr algn="ctr"/>
            <a:r>
              <a:rPr lang="en-US" dirty="0"/>
              <a:t>ISSUE DOCUMENTS DIGITALLY</a:t>
            </a:r>
            <a:endParaRPr lang="en-VU" dirty="0"/>
          </a:p>
        </p:txBody>
      </p:sp>
      <p:sp>
        <p:nvSpPr>
          <p:cNvPr id="38" name="TextBox 37">
            <a:extLst>
              <a:ext uri="{FF2B5EF4-FFF2-40B4-BE49-F238E27FC236}">
                <a16:creationId xmlns:a16="http://schemas.microsoft.com/office/drawing/2014/main" id="{368881E7-41B4-429F-8FB9-8CB10A972008}"/>
              </a:ext>
            </a:extLst>
          </p:cNvPr>
          <p:cNvSpPr txBox="1"/>
          <p:nvPr/>
        </p:nvSpPr>
        <p:spPr>
          <a:xfrm>
            <a:off x="6643125" y="3429000"/>
            <a:ext cx="1748091" cy="923330"/>
          </a:xfrm>
          <a:prstGeom prst="rect">
            <a:avLst/>
          </a:prstGeom>
          <a:noFill/>
        </p:spPr>
        <p:txBody>
          <a:bodyPr wrap="square" rtlCol="0">
            <a:spAutoFit/>
          </a:bodyPr>
          <a:lstStyle/>
          <a:p>
            <a:pPr algn="ctr"/>
            <a:r>
              <a:rPr lang="en-US" dirty="0"/>
              <a:t>ACCESSES DOCUMENTS ONLINE</a:t>
            </a:r>
            <a:endParaRPr lang="en-VU" dirty="0"/>
          </a:p>
        </p:txBody>
      </p:sp>
    </p:spTree>
    <p:extLst>
      <p:ext uri="{BB962C8B-B14F-4D97-AF65-F5344CB8AC3E}">
        <p14:creationId xmlns:p14="http://schemas.microsoft.com/office/powerpoint/2010/main" val="3848380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F9089-9AEC-458B-B81C-026290C8A614}"/>
              </a:ext>
            </a:extLst>
          </p:cNvPr>
          <p:cNvSpPr>
            <a:spLocks noGrp="1"/>
          </p:cNvSpPr>
          <p:nvPr>
            <p:ph type="title"/>
          </p:nvPr>
        </p:nvSpPr>
        <p:spPr>
          <a:xfrm>
            <a:off x="709612" y="226685"/>
            <a:ext cx="10772775" cy="1658198"/>
          </a:xfrm>
        </p:spPr>
        <p:txBody>
          <a:bodyPr/>
          <a:lstStyle/>
          <a:p>
            <a:pPr algn="ctr"/>
            <a:r>
              <a:rPr lang="en-US" b="1" dirty="0"/>
              <a:t>Other Key Players</a:t>
            </a:r>
            <a:endParaRPr lang="en-VU" b="1" dirty="0"/>
          </a:p>
        </p:txBody>
      </p:sp>
      <p:pic>
        <p:nvPicPr>
          <p:cNvPr id="5" name="Content Placeholder 4">
            <a:extLst>
              <a:ext uri="{FF2B5EF4-FFF2-40B4-BE49-F238E27FC236}">
                <a16:creationId xmlns:a16="http://schemas.microsoft.com/office/drawing/2014/main" id="{570CD8F8-FA49-4D68-B5E4-1ED6B12D60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504" y="1841544"/>
            <a:ext cx="1882209" cy="1762081"/>
          </a:xfrm>
        </p:spPr>
      </p:pic>
      <p:sp>
        <p:nvSpPr>
          <p:cNvPr id="14" name="Slide Number Placeholder 13">
            <a:extLst>
              <a:ext uri="{FF2B5EF4-FFF2-40B4-BE49-F238E27FC236}">
                <a16:creationId xmlns:a16="http://schemas.microsoft.com/office/drawing/2014/main" id="{094C7A94-EFBD-43E0-B9AD-2019557AFAC9}"/>
              </a:ext>
            </a:extLst>
          </p:cNvPr>
          <p:cNvSpPr>
            <a:spLocks noGrp="1"/>
          </p:cNvSpPr>
          <p:nvPr>
            <p:ph type="sldNum" sz="quarter" idx="12"/>
          </p:nvPr>
        </p:nvSpPr>
        <p:spPr/>
        <p:txBody>
          <a:bodyPr/>
          <a:lstStyle/>
          <a:p>
            <a:fld id="{538DC52E-76B7-4601-82A8-F70342B39D59}" type="slidenum">
              <a:rPr lang="en-VU" smtClean="0"/>
              <a:t>5</a:t>
            </a:fld>
            <a:endParaRPr lang="en-VU"/>
          </a:p>
        </p:txBody>
      </p:sp>
      <p:pic>
        <p:nvPicPr>
          <p:cNvPr id="7" name="Picture 6">
            <a:extLst>
              <a:ext uri="{FF2B5EF4-FFF2-40B4-BE49-F238E27FC236}">
                <a16:creationId xmlns:a16="http://schemas.microsoft.com/office/drawing/2014/main" id="{98B4EAAB-00D2-45B1-8658-71777FC7E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4581" y="1714559"/>
            <a:ext cx="1882209" cy="1762082"/>
          </a:xfrm>
          <a:prstGeom prst="rect">
            <a:avLst/>
          </a:prstGeom>
        </p:spPr>
      </p:pic>
      <p:pic>
        <p:nvPicPr>
          <p:cNvPr id="9" name="Picture 8">
            <a:extLst>
              <a:ext uri="{FF2B5EF4-FFF2-40B4-BE49-F238E27FC236}">
                <a16:creationId xmlns:a16="http://schemas.microsoft.com/office/drawing/2014/main" id="{1C45E63F-383D-4F9E-8AB1-DB94836C45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1120" y="2692883"/>
            <a:ext cx="2947785" cy="2759650"/>
          </a:xfrm>
          <a:prstGeom prst="rect">
            <a:avLst/>
          </a:prstGeom>
        </p:spPr>
      </p:pic>
      <p:pic>
        <p:nvPicPr>
          <p:cNvPr id="11" name="Picture 10">
            <a:extLst>
              <a:ext uri="{FF2B5EF4-FFF2-40B4-BE49-F238E27FC236}">
                <a16:creationId xmlns:a16="http://schemas.microsoft.com/office/drawing/2014/main" id="{D677465E-D6E7-4F4D-A7C9-F86B84184C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082" y="4262400"/>
            <a:ext cx="2825392" cy="1825097"/>
          </a:xfrm>
          <a:prstGeom prst="rect">
            <a:avLst/>
          </a:prstGeom>
        </p:spPr>
      </p:pic>
      <p:pic>
        <p:nvPicPr>
          <p:cNvPr id="13" name="Picture 12">
            <a:extLst>
              <a:ext uri="{FF2B5EF4-FFF2-40B4-BE49-F238E27FC236}">
                <a16:creationId xmlns:a16="http://schemas.microsoft.com/office/drawing/2014/main" id="{A105E058-8288-49D2-AC6D-B1C566C378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8016" y="4364108"/>
            <a:ext cx="1763633" cy="1651073"/>
          </a:xfrm>
          <a:prstGeom prst="rect">
            <a:avLst/>
          </a:prstGeom>
        </p:spPr>
      </p:pic>
    </p:spTree>
    <p:extLst>
      <p:ext uri="{BB962C8B-B14F-4D97-AF65-F5344CB8AC3E}">
        <p14:creationId xmlns:p14="http://schemas.microsoft.com/office/powerpoint/2010/main" val="3329346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7661E-9C1C-47EC-ADA8-951EE26EBF9A}"/>
              </a:ext>
            </a:extLst>
          </p:cNvPr>
          <p:cNvSpPr>
            <a:spLocks noGrp="1"/>
          </p:cNvSpPr>
          <p:nvPr>
            <p:ph type="title"/>
          </p:nvPr>
        </p:nvSpPr>
        <p:spPr>
          <a:xfrm>
            <a:off x="709612" y="-40234"/>
            <a:ext cx="10772775" cy="1658198"/>
          </a:xfrm>
        </p:spPr>
        <p:txBody>
          <a:bodyPr/>
          <a:lstStyle/>
          <a:p>
            <a:pPr algn="ctr"/>
            <a:r>
              <a:rPr lang="en-US" b="1" dirty="0"/>
              <a:t>Competitive Advantage</a:t>
            </a:r>
            <a:endParaRPr lang="en-VU" b="1" dirty="0"/>
          </a:p>
        </p:txBody>
      </p:sp>
      <p:graphicFrame>
        <p:nvGraphicFramePr>
          <p:cNvPr id="8" name="Content Placeholder 7">
            <a:extLst>
              <a:ext uri="{FF2B5EF4-FFF2-40B4-BE49-F238E27FC236}">
                <a16:creationId xmlns:a16="http://schemas.microsoft.com/office/drawing/2014/main" id="{4E28134F-A968-4E63-A4FF-0A34B7AA152E}"/>
              </a:ext>
            </a:extLst>
          </p:cNvPr>
          <p:cNvGraphicFramePr>
            <a:graphicFrameLocks noGrp="1"/>
          </p:cNvGraphicFramePr>
          <p:nvPr>
            <p:ph idx="1"/>
            <p:extLst>
              <p:ext uri="{D42A27DB-BD31-4B8C-83A1-F6EECF244321}">
                <p14:modId xmlns:p14="http://schemas.microsoft.com/office/powerpoint/2010/main" val="3210142441"/>
              </p:ext>
            </p:extLst>
          </p:nvPr>
        </p:nvGraphicFramePr>
        <p:xfrm>
          <a:off x="830885" y="1825625"/>
          <a:ext cx="10515600" cy="4783809"/>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3132120371"/>
                    </a:ext>
                  </a:extLst>
                </a:gridCol>
                <a:gridCol w="1752600">
                  <a:extLst>
                    <a:ext uri="{9D8B030D-6E8A-4147-A177-3AD203B41FA5}">
                      <a16:colId xmlns:a16="http://schemas.microsoft.com/office/drawing/2014/main" val="2870227470"/>
                    </a:ext>
                  </a:extLst>
                </a:gridCol>
                <a:gridCol w="1752600">
                  <a:extLst>
                    <a:ext uri="{9D8B030D-6E8A-4147-A177-3AD203B41FA5}">
                      <a16:colId xmlns:a16="http://schemas.microsoft.com/office/drawing/2014/main" val="882040458"/>
                    </a:ext>
                  </a:extLst>
                </a:gridCol>
                <a:gridCol w="1752600">
                  <a:extLst>
                    <a:ext uri="{9D8B030D-6E8A-4147-A177-3AD203B41FA5}">
                      <a16:colId xmlns:a16="http://schemas.microsoft.com/office/drawing/2014/main" val="3997796773"/>
                    </a:ext>
                  </a:extLst>
                </a:gridCol>
                <a:gridCol w="1752600">
                  <a:extLst>
                    <a:ext uri="{9D8B030D-6E8A-4147-A177-3AD203B41FA5}">
                      <a16:colId xmlns:a16="http://schemas.microsoft.com/office/drawing/2014/main" val="2237245716"/>
                    </a:ext>
                  </a:extLst>
                </a:gridCol>
                <a:gridCol w="1752600">
                  <a:extLst>
                    <a:ext uri="{9D8B030D-6E8A-4147-A177-3AD203B41FA5}">
                      <a16:colId xmlns:a16="http://schemas.microsoft.com/office/drawing/2014/main" val="637314981"/>
                    </a:ext>
                  </a:extLst>
                </a:gridCol>
              </a:tblGrid>
              <a:tr h="548123">
                <a:tc>
                  <a:txBody>
                    <a:bodyPr/>
                    <a:lstStyle/>
                    <a:p>
                      <a:pPr algn="ctr"/>
                      <a:endParaRPr lang="en-VU"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Google Drive</a:t>
                      </a:r>
                      <a:endParaRPr lang="en-VU" sz="1600" dirty="0"/>
                    </a:p>
                    <a:p>
                      <a:pPr algn="ctr"/>
                      <a:endParaRPr lang="en-VU" sz="1600" dirty="0"/>
                    </a:p>
                  </a:txBody>
                  <a:tcPr/>
                </a:tc>
                <a:tc>
                  <a:txBody>
                    <a:bodyPr/>
                    <a:lstStyle/>
                    <a:p>
                      <a:pPr algn="ctr"/>
                      <a:r>
                        <a:rPr lang="en-US" sz="1600" dirty="0"/>
                        <a:t>One Drive </a:t>
                      </a:r>
                      <a:endParaRPr lang="en-VU" sz="1600" dirty="0"/>
                    </a:p>
                  </a:txBody>
                  <a:tcPr/>
                </a:tc>
                <a:tc>
                  <a:txBody>
                    <a:bodyPr/>
                    <a:lstStyle/>
                    <a:p>
                      <a:pPr algn="ctr"/>
                      <a:r>
                        <a:rPr lang="en-US" sz="1600" dirty="0"/>
                        <a:t>iCloud</a:t>
                      </a:r>
                      <a:endParaRPr lang="en-VU"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Amazon Cloud</a:t>
                      </a:r>
                      <a:endParaRPr lang="en-VU" sz="1600" dirty="0"/>
                    </a:p>
                    <a:p>
                      <a:pPr algn="ctr"/>
                      <a:endParaRPr lang="en-VU"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DigiWallet</a:t>
                      </a:r>
                      <a:endParaRPr lang="en-VU" sz="1600" dirty="0"/>
                    </a:p>
                  </a:txBody>
                  <a:tcPr/>
                </a:tc>
                <a:extLst>
                  <a:ext uri="{0D108BD9-81ED-4DB2-BD59-A6C34878D82A}">
                    <a16:rowId xmlns:a16="http://schemas.microsoft.com/office/drawing/2014/main" val="2077266567"/>
                  </a:ext>
                </a:extLst>
              </a:tr>
              <a:tr h="548123">
                <a:tc>
                  <a:txBody>
                    <a:bodyPr/>
                    <a:lstStyle/>
                    <a:p>
                      <a:pPr algn="ctr"/>
                      <a:r>
                        <a:rPr lang="en-US" sz="1600" dirty="0"/>
                        <a:t>Client-Side Encryption</a:t>
                      </a: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extLst>
                  <a:ext uri="{0D108BD9-81ED-4DB2-BD59-A6C34878D82A}">
                    <a16:rowId xmlns:a16="http://schemas.microsoft.com/office/drawing/2014/main" val="1312154437"/>
                  </a:ext>
                </a:extLst>
              </a:tr>
              <a:tr h="548123">
                <a:tc>
                  <a:txBody>
                    <a:bodyPr/>
                    <a:lstStyle/>
                    <a:p>
                      <a:pPr algn="ctr"/>
                      <a:r>
                        <a:rPr lang="en-US" sz="1600" dirty="0"/>
                        <a:t>HTTPS</a:t>
                      </a: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extLst>
                  <a:ext uri="{0D108BD9-81ED-4DB2-BD59-A6C34878D82A}">
                    <a16:rowId xmlns:a16="http://schemas.microsoft.com/office/drawing/2014/main" val="2293364288"/>
                  </a:ext>
                </a:extLst>
              </a:tr>
              <a:tr h="548123">
                <a:tc>
                  <a:txBody>
                    <a:bodyPr/>
                    <a:lstStyle/>
                    <a:p>
                      <a:pPr algn="ctr"/>
                      <a:r>
                        <a:rPr lang="en-US" sz="1600" dirty="0"/>
                        <a:t>E-Sign Documents</a:t>
                      </a: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extLst>
                  <a:ext uri="{0D108BD9-81ED-4DB2-BD59-A6C34878D82A}">
                    <a16:rowId xmlns:a16="http://schemas.microsoft.com/office/drawing/2014/main" val="2907065020"/>
                  </a:ext>
                </a:extLst>
              </a:tr>
              <a:tr h="548123">
                <a:tc>
                  <a:txBody>
                    <a:bodyPr/>
                    <a:lstStyle/>
                    <a:p>
                      <a:pPr algn="ctr"/>
                      <a:r>
                        <a:rPr lang="en-US" sz="1600" dirty="0"/>
                        <a:t>Android/ iOS</a:t>
                      </a:r>
                      <a:endParaRPr lang="en-VU" sz="1600" dirty="0"/>
                    </a:p>
                  </a:txBody>
                  <a:tcPr/>
                </a:tc>
                <a:tc>
                  <a:txBody>
                    <a:bodyPr/>
                    <a:lstStyle/>
                    <a:p>
                      <a:pPr algn="ctr"/>
                      <a:endParaRPr lang="en-VU" sz="1600" dirty="0"/>
                    </a:p>
                  </a:txBody>
                  <a:tcPr/>
                </a:tc>
                <a:tc>
                  <a:txBody>
                    <a:bodyPr/>
                    <a:lstStyle/>
                    <a:p>
                      <a:pPr algn="ctr"/>
                      <a:endParaRPr lang="en-VU" sz="160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extLst>
                  <a:ext uri="{0D108BD9-81ED-4DB2-BD59-A6C34878D82A}">
                    <a16:rowId xmlns:a16="http://schemas.microsoft.com/office/drawing/2014/main" val="26183290"/>
                  </a:ext>
                </a:extLst>
              </a:tr>
              <a:tr h="548123">
                <a:tc>
                  <a:txBody>
                    <a:bodyPr/>
                    <a:lstStyle/>
                    <a:p>
                      <a:pPr algn="ctr"/>
                      <a:r>
                        <a:rPr lang="en-US" sz="1600" dirty="0"/>
                        <a:t>Shared file  Expiry Date</a:t>
                      </a:r>
                      <a:endParaRPr lang="en-VU" sz="1600" dirty="0"/>
                    </a:p>
                  </a:txBody>
                  <a:tcPr/>
                </a:tc>
                <a:tc>
                  <a:txBody>
                    <a:bodyPr/>
                    <a:lstStyle/>
                    <a:p>
                      <a:pPr algn="ctr"/>
                      <a:endParaRPr lang="en-VU" sz="1600" dirty="0"/>
                    </a:p>
                  </a:txBody>
                  <a:tcPr/>
                </a:tc>
                <a:tc>
                  <a:txBody>
                    <a:bodyPr/>
                    <a:lstStyle/>
                    <a:p>
                      <a:pPr algn="ctr"/>
                      <a:endParaRPr lang="en-VU" sz="1600"/>
                    </a:p>
                  </a:txBody>
                  <a:tcPr/>
                </a:tc>
                <a:tc>
                  <a:txBody>
                    <a:bodyPr/>
                    <a:lstStyle/>
                    <a:p>
                      <a:pPr algn="ctr"/>
                      <a:endParaRPr lang="en-VU" sz="1600"/>
                    </a:p>
                  </a:txBody>
                  <a:tcPr/>
                </a:tc>
                <a:tc>
                  <a:txBody>
                    <a:bodyPr/>
                    <a:lstStyle/>
                    <a:p>
                      <a:pPr algn="ctr"/>
                      <a:endParaRPr lang="en-VU" sz="1600"/>
                    </a:p>
                  </a:txBody>
                  <a:tcPr/>
                </a:tc>
                <a:tc>
                  <a:txBody>
                    <a:bodyPr/>
                    <a:lstStyle/>
                    <a:p>
                      <a:pPr algn="ctr"/>
                      <a:endParaRPr lang="en-VU" sz="1600" dirty="0"/>
                    </a:p>
                  </a:txBody>
                  <a:tcPr/>
                </a:tc>
                <a:extLst>
                  <a:ext uri="{0D108BD9-81ED-4DB2-BD59-A6C34878D82A}">
                    <a16:rowId xmlns:a16="http://schemas.microsoft.com/office/drawing/2014/main" val="26161072"/>
                  </a:ext>
                </a:extLst>
              </a:tr>
              <a:tr h="548123">
                <a:tc>
                  <a:txBody>
                    <a:bodyPr/>
                    <a:lstStyle/>
                    <a:p>
                      <a:pPr algn="ctr"/>
                      <a:r>
                        <a:rPr lang="en-US" sz="1600" dirty="0"/>
                        <a:t>File History/ Versions</a:t>
                      </a:r>
                      <a:endParaRPr lang="en-VU" sz="1600" dirty="0"/>
                    </a:p>
                  </a:txBody>
                  <a:tcPr/>
                </a:tc>
                <a:tc>
                  <a:txBody>
                    <a:bodyPr/>
                    <a:lstStyle/>
                    <a:p>
                      <a:pPr algn="ctr"/>
                      <a:r>
                        <a:rPr lang="en-US" sz="1600" dirty="0"/>
                        <a:t>Unlimited</a:t>
                      </a:r>
                      <a:endParaRPr lang="en-VU" sz="1600" dirty="0"/>
                    </a:p>
                  </a:txBody>
                  <a:tcPr/>
                </a:tc>
                <a:tc>
                  <a:txBody>
                    <a:bodyPr/>
                    <a:lstStyle/>
                    <a:p>
                      <a:pPr algn="ctr"/>
                      <a:r>
                        <a:rPr lang="en-US" sz="1600" dirty="0"/>
                        <a:t>Unlimited</a:t>
                      </a:r>
                      <a:endParaRPr lang="en-VU" sz="1600" dirty="0"/>
                    </a:p>
                  </a:txBody>
                  <a:tcPr/>
                </a:tc>
                <a:tc>
                  <a:txBody>
                    <a:bodyPr/>
                    <a:lstStyle/>
                    <a:p>
                      <a:pPr algn="ctr"/>
                      <a:r>
                        <a:rPr lang="en-US" sz="1600" dirty="0"/>
                        <a:t>Unlimited</a:t>
                      </a:r>
                      <a:endParaRPr lang="en-VU" sz="1600" dirty="0"/>
                    </a:p>
                  </a:txBody>
                  <a:tcPr/>
                </a:tc>
                <a:tc>
                  <a:txBody>
                    <a:bodyPr/>
                    <a:lstStyle/>
                    <a:p>
                      <a:pPr algn="ctr"/>
                      <a:r>
                        <a:rPr lang="en-US" sz="1600" dirty="0"/>
                        <a:t>Unlimited</a:t>
                      </a:r>
                      <a:endParaRPr lang="en-VU" sz="1600" dirty="0"/>
                    </a:p>
                  </a:txBody>
                  <a:tcPr/>
                </a:tc>
                <a:tc>
                  <a:txBody>
                    <a:bodyPr/>
                    <a:lstStyle/>
                    <a:p>
                      <a:pPr algn="ctr"/>
                      <a:r>
                        <a:rPr lang="en-US" sz="1600" dirty="0"/>
                        <a:t>Latest Version</a:t>
                      </a:r>
                      <a:endParaRPr lang="en-VU" sz="1600" dirty="0"/>
                    </a:p>
                  </a:txBody>
                  <a:tcPr/>
                </a:tc>
                <a:extLst>
                  <a:ext uri="{0D108BD9-81ED-4DB2-BD59-A6C34878D82A}">
                    <a16:rowId xmlns:a16="http://schemas.microsoft.com/office/drawing/2014/main" val="3151767943"/>
                  </a:ext>
                </a:extLst>
              </a:tr>
              <a:tr h="548123">
                <a:tc>
                  <a:txBody>
                    <a:bodyPr/>
                    <a:lstStyle/>
                    <a:p>
                      <a:pPr algn="ctr"/>
                      <a:r>
                        <a:rPr lang="en-US" sz="1600" dirty="0"/>
                        <a:t>Password Protection of Shared File</a:t>
                      </a: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tc>
                  <a:txBody>
                    <a:bodyPr/>
                    <a:lstStyle/>
                    <a:p>
                      <a:pPr algn="ctr"/>
                      <a:endParaRPr lang="en-VU" sz="1600" dirty="0"/>
                    </a:p>
                  </a:txBody>
                  <a:tcPr/>
                </a:tc>
                <a:extLst>
                  <a:ext uri="{0D108BD9-81ED-4DB2-BD59-A6C34878D82A}">
                    <a16:rowId xmlns:a16="http://schemas.microsoft.com/office/drawing/2014/main" val="3929859612"/>
                  </a:ext>
                </a:extLst>
              </a:tr>
            </a:tbl>
          </a:graphicData>
        </a:graphic>
      </p:graphicFrame>
      <p:sp>
        <p:nvSpPr>
          <p:cNvPr id="7" name="Slide Number Placeholder 6">
            <a:extLst>
              <a:ext uri="{FF2B5EF4-FFF2-40B4-BE49-F238E27FC236}">
                <a16:creationId xmlns:a16="http://schemas.microsoft.com/office/drawing/2014/main" id="{F707CFB7-1069-447F-B763-61CE1230ED09}"/>
              </a:ext>
            </a:extLst>
          </p:cNvPr>
          <p:cNvSpPr>
            <a:spLocks noGrp="1"/>
          </p:cNvSpPr>
          <p:nvPr>
            <p:ph type="sldNum" sz="quarter" idx="12"/>
          </p:nvPr>
        </p:nvSpPr>
        <p:spPr/>
        <p:txBody>
          <a:bodyPr/>
          <a:lstStyle/>
          <a:p>
            <a:fld id="{538DC52E-76B7-4601-82A8-F70342B39D59}" type="slidenum">
              <a:rPr lang="en-VU" smtClean="0"/>
              <a:t>6</a:t>
            </a:fld>
            <a:endParaRPr lang="en-VU"/>
          </a:p>
        </p:txBody>
      </p:sp>
      <p:pic>
        <p:nvPicPr>
          <p:cNvPr id="10" name="Graphic 9" descr="Checkmark">
            <a:extLst>
              <a:ext uri="{FF2B5EF4-FFF2-40B4-BE49-F238E27FC236}">
                <a16:creationId xmlns:a16="http://schemas.microsoft.com/office/drawing/2014/main" id="{FE8ECB0C-0BA7-47AA-A40B-87D4854456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2172" y="3010561"/>
            <a:ext cx="531533" cy="531533"/>
          </a:xfrm>
          <a:prstGeom prst="rect">
            <a:avLst/>
          </a:prstGeom>
        </p:spPr>
      </p:pic>
      <p:pic>
        <p:nvPicPr>
          <p:cNvPr id="12" name="Graphic 11" descr="Close">
            <a:extLst>
              <a:ext uri="{FF2B5EF4-FFF2-40B4-BE49-F238E27FC236}">
                <a16:creationId xmlns:a16="http://schemas.microsoft.com/office/drawing/2014/main" id="{B0562A4E-DB80-49BF-8F82-51CEB2CABA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82173" y="6007380"/>
            <a:ext cx="531532" cy="531532"/>
          </a:xfrm>
          <a:prstGeom prst="rect">
            <a:avLst/>
          </a:prstGeom>
        </p:spPr>
      </p:pic>
      <p:pic>
        <p:nvPicPr>
          <p:cNvPr id="13" name="Graphic 12" descr="Close">
            <a:extLst>
              <a:ext uri="{FF2B5EF4-FFF2-40B4-BE49-F238E27FC236}">
                <a16:creationId xmlns:a16="http://schemas.microsoft.com/office/drawing/2014/main" id="{84A526AC-CCD6-41B5-912A-B19E4E0F9C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0699" y="2375088"/>
            <a:ext cx="531532" cy="531532"/>
          </a:xfrm>
          <a:prstGeom prst="rect">
            <a:avLst/>
          </a:prstGeom>
        </p:spPr>
      </p:pic>
      <p:pic>
        <p:nvPicPr>
          <p:cNvPr id="14" name="Graphic 13" descr="Close">
            <a:extLst>
              <a:ext uri="{FF2B5EF4-FFF2-40B4-BE49-F238E27FC236}">
                <a16:creationId xmlns:a16="http://schemas.microsoft.com/office/drawing/2014/main" id="{CCCA9A01-8E32-4250-813B-69FD49826F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78680" y="2403064"/>
            <a:ext cx="531532" cy="531532"/>
          </a:xfrm>
          <a:prstGeom prst="rect">
            <a:avLst/>
          </a:prstGeom>
        </p:spPr>
      </p:pic>
      <p:pic>
        <p:nvPicPr>
          <p:cNvPr id="15" name="Graphic 14" descr="Close">
            <a:extLst>
              <a:ext uri="{FF2B5EF4-FFF2-40B4-BE49-F238E27FC236}">
                <a16:creationId xmlns:a16="http://schemas.microsoft.com/office/drawing/2014/main" id="{DD54EB9B-5143-4B75-8601-FA4ED98AAF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73939" y="2397033"/>
            <a:ext cx="531532" cy="531532"/>
          </a:xfrm>
          <a:prstGeom prst="rect">
            <a:avLst/>
          </a:prstGeom>
        </p:spPr>
      </p:pic>
      <p:pic>
        <p:nvPicPr>
          <p:cNvPr id="16" name="Graphic 15" descr="Close">
            <a:extLst>
              <a:ext uri="{FF2B5EF4-FFF2-40B4-BE49-F238E27FC236}">
                <a16:creationId xmlns:a16="http://schemas.microsoft.com/office/drawing/2014/main" id="{B63E987D-861B-4ED7-A8E2-4E6AA5316E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07319" y="2439030"/>
            <a:ext cx="531532" cy="531532"/>
          </a:xfrm>
          <a:prstGeom prst="rect">
            <a:avLst/>
          </a:prstGeom>
        </p:spPr>
      </p:pic>
      <p:pic>
        <p:nvPicPr>
          <p:cNvPr id="17" name="Graphic 16" descr="Checkmark">
            <a:extLst>
              <a:ext uri="{FF2B5EF4-FFF2-40B4-BE49-F238E27FC236}">
                <a16:creationId xmlns:a16="http://schemas.microsoft.com/office/drawing/2014/main" id="{777CB872-5065-4A45-9A7D-5C82ABB71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7179" y="2375201"/>
            <a:ext cx="531533" cy="531533"/>
          </a:xfrm>
          <a:prstGeom prst="rect">
            <a:avLst/>
          </a:prstGeom>
        </p:spPr>
      </p:pic>
      <p:pic>
        <p:nvPicPr>
          <p:cNvPr id="18" name="Graphic 17" descr="Checkmark">
            <a:extLst>
              <a:ext uri="{FF2B5EF4-FFF2-40B4-BE49-F238E27FC236}">
                <a16:creationId xmlns:a16="http://schemas.microsoft.com/office/drawing/2014/main" id="{E567419F-EEDB-4A32-BEBC-6B6C45E372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2156" y="3009659"/>
            <a:ext cx="531533" cy="531533"/>
          </a:xfrm>
          <a:prstGeom prst="rect">
            <a:avLst/>
          </a:prstGeom>
        </p:spPr>
      </p:pic>
      <p:pic>
        <p:nvPicPr>
          <p:cNvPr id="19" name="Graphic 18" descr="Checkmark">
            <a:extLst>
              <a:ext uri="{FF2B5EF4-FFF2-40B4-BE49-F238E27FC236}">
                <a16:creationId xmlns:a16="http://schemas.microsoft.com/office/drawing/2014/main" id="{79389DEA-3776-4C22-B214-0FC1195E91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22140" y="3009660"/>
            <a:ext cx="531533" cy="531533"/>
          </a:xfrm>
          <a:prstGeom prst="rect">
            <a:avLst/>
          </a:prstGeom>
        </p:spPr>
      </p:pic>
      <p:pic>
        <p:nvPicPr>
          <p:cNvPr id="20" name="Graphic 19" descr="Checkmark">
            <a:extLst>
              <a:ext uri="{FF2B5EF4-FFF2-40B4-BE49-F238E27FC236}">
                <a16:creationId xmlns:a16="http://schemas.microsoft.com/office/drawing/2014/main" id="{3AFA5B3B-0668-44D5-B04C-5A7FE670EC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78680" y="3009660"/>
            <a:ext cx="531533" cy="531533"/>
          </a:xfrm>
          <a:prstGeom prst="rect">
            <a:avLst/>
          </a:prstGeom>
        </p:spPr>
      </p:pic>
      <p:pic>
        <p:nvPicPr>
          <p:cNvPr id="21" name="Graphic 20" descr="Checkmark">
            <a:extLst>
              <a:ext uri="{FF2B5EF4-FFF2-40B4-BE49-F238E27FC236}">
                <a16:creationId xmlns:a16="http://schemas.microsoft.com/office/drawing/2014/main" id="{05CA6F4D-58B6-4F2F-BCA4-463C502FB5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53530" y="3009660"/>
            <a:ext cx="531533" cy="531533"/>
          </a:xfrm>
          <a:prstGeom prst="rect">
            <a:avLst/>
          </a:prstGeom>
        </p:spPr>
      </p:pic>
      <p:pic>
        <p:nvPicPr>
          <p:cNvPr id="22" name="Graphic 21" descr="Close">
            <a:extLst>
              <a:ext uri="{FF2B5EF4-FFF2-40B4-BE49-F238E27FC236}">
                <a16:creationId xmlns:a16="http://schemas.microsoft.com/office/drawing/2014/main" id="{A826D464-157E-47F8-87A3-0944EB75C6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7994" y="3531709"/>
            <a:ext cx="531532" cy="531532"/>
          </a:xfrm>
          <a:prstGeom prst="rect">
            <a:avLst/>
          </a:prstGeom>
        </p:spPr>
      </p:pic>
      <p:pic>
        <p:nvPicPr>
          <p:cNvPr id="23" name="Graphic 22" descr="Close">
            <a:extLst>
              <a:ext uri="{FF2B5EF4-FFF2-40B4-BE49-F238E27FC236}">
                <a16:creationId xmlns:a16="http://schemas.microsoft.com/office/drawing/2014/main" id="{E5DC8E8D-3129-4D13-AF1E-7A6AEF7B9D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2141" y="3571746"/>
            <a:ext cx="531532" cy="531532"/>
          </a:xfrm>
          <a:prstGeom prst="rect">
            <a:avLst/>
          </a:prstGeom>
        </p:spPr>
      </p:pic>
      <p:pic>
        <p:nvPicPr>
          <p:cNvPr id="24" name="Graphic 23" descr="Close">
            <a:extLst>
              <a:ext uri="{FF2B5EF4-FFF2-40B4-BE49-F238E27FC236}">
                <a16:creationId xmlns:a16="http://schemas.microsoft.com/office/drawing/2014/main" id="{6898F142-165C-49F2-BF78-3150543664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26266" y="3531709"/>
            <a:ext cx="531532" cy="531532"/>
          </a:xfrm>
          <a:prstGeom prst="rect">
            <a:avLst/>
          </a:prstGeom>
        </p:spPr>
      </p:pic>
      <p:pic>
        <p:nvPicPr>
          <p:cNvPr id="25" name="Graphic 24" descr="Close">
            <a:extLst>
              <a:ext uri="{FF2B5EF4-FFF2-40B4-BE49-F238E27FC236}">
                <a16:creationId xmlns:a16="http://schemas.microsoft.com/office/drawing/2014/main" id="{A3FECADB-9B7F-4497-A01B-DE4B905320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6836" y="3579848"/>
            <a:ext cx="531532" cy="531532"/>
          </a:xfrm>
          <a:prstGeom prst="rect">
            <a:avLst/>
          </a:prstGeom>
        </p:spPr>
      </p:pic>
      <p:pic>
        <p:nvPicPr>
          <p:cNvPr id="26" name="Graphic 25" descr="Checkmark">
            <a:extLst>
              <a:ext uri="{FF2B5EF4-FFF2-40B4-BE49-F238E27FC236}">
                <a16:creationId xmlns:a16="http://schemas.microsoft.com/office/drawing/2014/main" id="{7540BE0E-8BDD-45D7-89EA-283CF2CF4A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8474" y="3545241"/>
            <a:ext cx="531533" cy="531533"/>
          </a:xfrm>
          <a:prstGeom prst="rect">
            <a:avLst/>
          </a:prstGeom>
        </p:spPr>
      </p:pic>
      <p:pic>
        <p:nvPicPr>
          <p:cNvPr id="27" name="Graphic 26" descr="Checkmark">
            <a:extLst>
              <a:ext uri="{FF2B5EF4-FFF2-40B4-BE49-F238E27FC236}">
                <a16:creationId xmlns:a16="http://schemas.microsoft.com/office/drawing/2014/main" id="{94B02466-EE26-4B46-98E9-C1452B019A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8474" y="4117264"/>
            <a:ext cx="531533" cy="531533"/>
          </a:xfrm>
          <a:prstGeom prst="rect">
            <a:avLst/>
          </a:prstGeom>
        </p:spPr>
      </p:pic>
      <p:pic>
        <p:nvPicPr>
          <p:cNvPr id="28" name="Graphic 27" descr="Checkmark">
            <a:extLst>
              <a:ext uri="{FF2B5EF4-FFF2-40B4-BE49-F238E27FC236}">
                <a16:creationId xmlns:a16="http://schemas.microsoft.com/office/drawing/2014/main" id="{4CE184E0-415E-4353-BA2B-0A7831DEAC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40699" y="4111380"/>
            <a:ext cx="531533" cy="531533"/>
          </a:xfrm>
          <a:prstGeom prst="rect">
            <a:avLst/>
          </a:prstGeom>
        </p:spPr>
      </p:pic>
      <p:pic>
        <p:nvPicPr>
          <p:cNvPr id="29" name="Graphic 28" descr="Checkmark">
            <a:extLst>
              <a:ext uri="{FF2B5EF4-FFF2-40B4-BE49-F238E27FC236}">
                <a16:creationId xmlns:a16="http://schemas.microsoft.com/office/drawing/2014/main" id="{F7C47A69-1726-4920-A83E-A61783C4E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23382" y="4088985"/>
            <a:ext cx="531533" cy="531533"/>
          </a:xfrm>
          <a:prstGeom prst="rect">
            <a:avLst/>
          </a:prstGeom>
        </p:spPr>
      </p:pic>
      <p:pic>
        <p:nvPicPr>
          <p:cNvPr id="30" name="Graphic 29" descr="Checkmark">
            <a:extLst>
              <a:ext uri="{FF2B5EF4-FFF2-40B4-BE49-F238E27FC236}">
                <a16:creationId xmlns:a16="http://schemas.microsoft.com/office/drawing/2014/main" id="{4D607CC1-3846-48BC-B224-12FDB1F964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0880" y="4111380"/>
            <a:ext cx="531533" cy="531533"/>
          </a:xfrm>
          <a:prstGeom prst="rect">
            <a:avLst/>
          </a:prstGeom>
        </p:spPr>
      </p:pic>
      <p:pic>
        <p:nvPicPr>
          <p:cNvPr id="31" name="Graphic 30" descr="Checkmark">
            <a:extLst>
              <a:ext uri="{FF2B5EF4-FFF2-40B4-BE49-F238E27FC236}">
                <a16:creationId xmlns:a16="http://schemas.microsoft.com/office/drawing/2014/main" id="{55F944CF-B75D-4A66-9815-D4680DD575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7994" y="4162985"/>
            <a:ext cx="531533" cy="531533"/>
          </a:xfrm>
          <a:prstGeom prst="rect">
            <a:avLst/>
          </a:prstGeom>
        </p:spPr>
      </p:pic>
      <p:pic>
        <p:nvPicPr>
          <p:cNvPr id="32" name="Graphic 31" descr="Close">
            <a:extLst>
              <a:ext uri="{FF2B5EF4-FFF2-40B4-BE49-F238E27FC236}">
                <a16:creationId xmlns:a16="http://schemas.microsoft.com/office/drawing/2014/main" id="{C8F827B3-6B8C-4ABE-B19A-36CE408187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86835" y="4685030"/>
            <a:ext cx="531532" cy="531532"/>
          </a:xfrm>
          <a:prstGeom prst="rect">
            <a:avLst/>
          </a:prstGeom>
        </p:spPr>
      </p:pic>
      <p:pic>
        <p:nvPicPr>
          <p:cNvPr id="33" name="Graphic 32" descr="Close">
            <a:extLst>
              <a:ext uri="{FF2B5EF4-FFF2-40B4-BE49-F238E27FC236}">
                <a16:creationId xmlns:a16="http://schemas.microsoft.com/office/drawing/2014/main" id="{77A37EE4-EB84-46C1-88C6-715ABB594F3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60880" y="4694518"/>
            <a:ext cx="531532" cy="531532"/>
          </a:xfrm>
          <a:prstGeom prst="rect">
            <a:avLst/>
          </a:prstGeom>
        </p:spPr>
      </p:pic>
      <p:pic>
        <p:nvPicPr>
          <p:cNvPr id="34" name="Graphic 33" descr="Close">
            <a:extLst>
              <a:ext uri="{FF2B5EF4-FFF2-40B4-BE49-F238E27FC236}">
                <a16:creationId xmlns:a16="http://schemas.microsoft.com/office/drawing/2014/main" id="{B98B0050-E3C7-44AA-AB65-D080AE2439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2157" y="4659615"/>
            <a:ext cx="531532" cy="531532"/>
          </a:xfrm>
          <a:prstGeom prst="rect">
            <a:avLst/>
          </a:prstGeom>
        </p:spPr>
      </p:pic>
      <p:pic>
        <p:nvPicPr>
          <p:cNvPr id="35" name="Graphic 34" descr="Close">
            <a:extLst>
              <a:ext uri="{FF2B5EF4-FFF2-40B4-BE49-F238E27FC236}">
                <a16:creationId xmlns:a16="http://schemas.microsoft.com/office/drawing/2014/main" id="{F0842442-926B-4FA6-8F29-A36CA98904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0699" y="4694518"/>
            <a:ext cx="531532" cy="531532"/>
          </a:xfrm>
          <a:prstGeom prst="rect">
            <a:avLst/>
          </a:prstGeom>
        </p:spPr>
      </p:pic>
      <p:pic>
        <p:nvPicPr>
          <p:cNvPr id="36" name="Graphic 35" descr="Checkmark">
            <a:extLst>
              <a:ext uri="{FF2B5EF4-FFF2-40B4-BE49-F238E27FC236}">
                <a16:creationId xmlns:a16="http://schemas.microsoft.com/office/drawing/2014/main" id="{E4CDCDEC-A332-48A7-AA74-0F84744D94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68473" y="4657921"/>
            <a:ext cx="531533" cy="531533"/>
          </a:xfrm>
          <a:prstGeom prst="rect">
            <a:avLst/>
          </a:prstGeom>
        </p:spPr>
      </p:pic>
      <p:pic>
        <p:nvPicPr>
          <p:cNvPr id="37" name="Graphic 36" descr="Close">
            <a:extLst>
              <a:ext uri="{FF2B5EF4-FFF2-40B4-BE49-F238E27FC236}">
                <a16:creationId xmlns:a16="http://schemas.microsoft.com/office/drawing/2014/main" id="{455FC895-290B-40E5-93FC-0410EAD59C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86835" y="5955647"/>
            <a:ext cx="531532" cy="531532"/>
          </a:xfrm>
          <a:prstGeom prst="rect">
            <a:avLst/>
          </a:prstGeom>
        </p:spPr>
      </p:pic>
      <p:pic>
        <p:nvPicPr>
          <p:cNvPr id="38" name="Graphic 37" descr="Close">
            <a:extLst>
              <a:ext uri="{FF2B5EF4-FFF2-40B4-BE49-F238E27FC236}">
                <a16:creationId xmlns:a16="http://schemas.microsoft.com/office/drawing/2014/main" id="{D7CE6DA6-9F10-4C53-9F21-88D4CF7067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81378" y="5958651"/>
            <a:ext cx="531532" cy="531532"/>
          </a:xfrm>
          <a:prstGeom prst="rect">
            <a:avLst/>
          </a:prstGeom>
        </p:spPr>
      </p:pic>
      <p:pic>
        <p:nvPicPr>
          <p:cNvPr id="39" name="Graphic 38" descr="Close">
            <a:extLst>
              <a:ext uri="{FF2B5EF4-FFF2-40B4-BE49-F238E27FC236}">
                <a16:creationId xmlns:a16="http://schemas.microsoft.com/office/drawing/2014/main" id="{A0CE96CA-4171-440E-A859-66980A463C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2157" y="5961343"/>
            <a:ext cx="531532" cy="531532"/>
          </a:xfrm>
          <a:prstGeom prst="rect">
            <a:avLst/>
          </a:prstGeom>
        </p:spPr>
      </p:pic>
      <p:pic>
        <p:nvPicPr>
          <p:cNvPr id="41" name="Graphic 40" descr="Checkmark">
            <a:extLst>
              <a:ext uri="{FF2B5EF4-FFF2-40B4-BE49-F238E27FC236}">
                <a16:creationId xmlns:a16="http://schemas.microsoft.com/office/drawing/2014/main" id="{307E8F60-1500-46E2-8BC0-F90B3F8AE9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66619" y="5890232"/>
            <a:ext cx="531533" cy="531533"/>
          </a:xfrm>
          <a:prstGeom prst="rect">
            <a:avLst/>
          </a:prstGeom>
        </p:spPr>
      </p:pic>
    </p:spTree>
    <p:extLst>
      <p:ext uri="{BB962C8B-B14F-4D97-AF65-F5344CB8AC3E}">
        <p14:creationId xmlns:p14="http://schemas.microsoft.com/office/powerpoint/2010/main" val="2296798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EDF54-5DD1-4492-8FD4-87AEF1292F08}"/>
              </a:ext>
            </a:extLst>
          </p:cNvPr>
          <p:cNvSpPr>
            <a:spLocks noGrp="1"/>
          </p:cNvSpPr>
          <p:nvPr>
            <p:ph type="title"/>
          </p:nvPr>
        </p:nvSpPr>
        <p:spPr>
          <a:xfrm>
            <a:off x="274929" y="-21628"/>
            <a:ext cx="10515600" cy="1325563"/>
          </a:xfrm>
        </p:spPr>
        <p:txBody>
          <a:bodyPr/>
          <a:lstStyle/>
          <a:p>
            <a:pPr algn="ctr"/>
            <a:r>
              <a:rPr lang="en-US" b="1" dirty="0"/>
              <a:t>Market Size</a:t>
            </a:r>
            <a:endParaRPr lang="en-VU" b="1" dirty="0"/>
          </a:p>
        </p:txBody>
      </p:sp>
      <p:sp>
        <p:nvSpPr>
          <p:cNvPr id="4" name="Slide Number Placeholder 3">
            <a:extLst>
              <a:ext uri="{FF2B5EF4-FFF2-40B4-BE49-F238E27FC236}">
                <a16:creationId xmlns:a16="http://schemas.microsoft.com/office/drawing/2014/main" id="{CDAA7C9F-995D-4FAF-8666-13372503D382}"/>
              </a:ext>
            </a:extLst>
          </p:cNvPr>
          <p:cNvSpPr>
            <a:spLocks noGrp="1"/>
          </p:cNvSpPr>
          <p:nvPr>
            <p:ph type="sldNum" sz="quarter" idx="12"/>
          </p:nvPr>
        </p:nvSpPr>
        <p:spPr/>
        <p:txBody>
          <a:bodyPr/>
          <a:lstStyle/>
          <a:p>
            <a:fld id="{538DC52E-76B7-4601-82A8-F70342B39D59}" type="slidenum">
              <a:rPr lang="en-VU" smtClean="0"/>
              <a:t>7</a:t>
            </a:fld>
            <a:endParaRPr lang="en-VU"/>
          </a:p>
        </p:txBody>
      </p:sp>
      <p:sp>
        <p:nvSpPr>
          <p:cNvPr id="8" name="Oval 7">
            <a:extLst>
              <a:ext uri="{FF2B5EF4-FFF2-40B4-BE49-F238E27FC236}">
                <a16:creationId xmlns:a16="http://schemas.microsoft.com/office/drawing/2014/main" id="{A35774DD-B413-4DB0-8B06-CB99C6BA49D3}"/>
              </a:ext>
            </a:extLst>
          </p:cNvPr>
          <p:cNvSpPr/>
          <p:nvPr/>
        </p:nvSpPr>
        <p:spPr>
          <a:xfrm>
            <a:off x="982132" y="1955555"/>
            <a:ext cx="1752600" cy="1608666"/>
          </a:xfrm>
          <a:prstGeom prst="ellipse">
            <a:avLst/>
          </a:prstGeom>
          <a:pattFill prst="pct25">
            <a:fgClr>
              <a:schemeClr val="accent1"/>
            </a:fgClr>
            <a:bgClr>
              <a:schemeClr val="bg1"/>
            </a:bgClr>
          </a:pattFill>
          <a:ln w="190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VU"/>
          </a:p>
        </p:txBody>
      </p:sp>
      <p:sp>
        <p:nvSpPr>
          <p:cNvPr id="9" name="Oval 8">
            <a:extLst>
              <a:ext uri="{FF2B5EF4-FFF2-40B4-BE49-F238E27FC236}">
                <a16:creationId xmlns:a16="http://schemas.microsoft.com/office/drawing/2014/main" id="{34E997CE-7D2B-4F1C-AB88-11B4FEF3FE09}"/>
              </a:ext>
            </a:extLst>
          </p:cNvPr>
          <p:cNvSpPr/>
          <p:nvPr/>
        </p:nvSpPr>
        <p:spPr>
          <a:xfrm>
            <a:off x="4157133" y="1525063"/>
            <a:ext cx="2590800" cy="2257424"/>
          </a:xfrm>
          <a:prstGeom prst="ellipse">
            <a:avLst/>
          </a:prstGeom>
          <a:pattFill prst="pct25">
            <a:fgClr>
              <a:schemeClr val="accent1"/>
            </a:fgClr>
            <a:bgClr>
              <a:schemeClr val="bg1"/>
            </a:bgClr>
          </a:pattFill>
          <a:ln w="190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VU"/>
          </a:p>
        </p:txBody>
      </p:sp>
      <p:sp>
        <p:nvSpPr>
          <p:cNvPr id="10" name="Oval 9">
            <a:extLst>
              <a:ext uri="{FF2B5EF4-FFF2-40B4-BE49-F238E27FC236}">
                <a16:creationId xmlns:a16="http://schemas.microsoft.com/office/drawing/2014/main" id="{844355F3-ACAF-4B4E-B78A-C24EE794EB20}"/>
              </a:ext>
            </a:extLst>
          </p:cNvPr>
          <p:cNvSpPr/>
          <p:nvPr/>
        </p:nvSpPr>
        <p:spPr>
          <a:xfrm>
            <a:off x="7907867" y="1170809"/>
            <a:ext cx="3445933" cy="2934757"/>
          </a:xfrm>
          <a:prstGeom prst="ellipse">
            <a:avLst/>
          </a:prstGeom>
          <a:pattFill prst="pct25">
            <a:fgClr>
              <a:schemeClr val="accent1"/>
            </a:fgClr>
            <a:bgClr>
              <a:schemeClr val="bg1"/>
            </a:bgClr>
          </a:pattFill>
          <a:ln w="1905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VU"/>
          </a:p>
        </p:txBody>
      </p:sp>
      <p:sp>
        <p:nvSpPr>
          <p:cNvPr id="11" name="TextBox 10">
            <a:extLst>
              <a:ext uri="{FF2B5EF4-FFF2-40B4-BE49-F238E27FC236}">
                <a16:creationId xmlns:a16="http://schemas.microsoft.com/office/drawing/2014/main" id="{7645F3E8-E452-4035-BC02-0B4F09EA9654}"/>
              </a:ext>
            </a:extLst>
          </p:cNvPr>
          <p:cNvSpPr txBox="1"/>
          <p:nvPr/>
        </p:nvSpPr>
        <p:spPr>
          <a:xfrm>
            <a:off x="1243584" y="2397810"/>
            <a:ext cx="1210733" cy="707886"/>
          </a:xfrm>
          <a:prstGeom prst="rect">
            <a:avLst/>
          </a:prstGeom>
          <a:noFill/>
        </p:spPr>
        <p:txBody>
          <a:bodyPr wrap="square" rtlCol="0">
            <a:spAutoFit/>
          </a:bodyPr>
          <a:lstStyle/>
          <a:p>
            <a:pPr algn="ctr"/>
            <a:r>
              <a:rPr lang="en-US" sz="2000" b="1" dirty="0"/>
              <a:t>UBC Students</a:t>
            </a:r>
            <a:endParaRPr lang="en-VU" sz="2000" b="1" dirty="0"/>
          </a:p>
        </p:txBody>
      </p:sp>
      <p:sp>
        <p:nvSpPr>
          <p:cNvPr id="12" name="TextBox 11">
            <a:extLst>
              <a:ext uri="{FF2B5EF4-FFF2-40B4-BE49-F238E27FC236}">
                <a16:creationId xmlns:a16="http://schemas.microsoft.com/office/drawing/2014/main" id="{62B1B372-2261-41AC-9900-62810F017DE5}"/>
              </a:ext>
            </a:extLst>
          </p:cNvPr>
          <p:cNvSpPr txBox="1"/>
          <p:nvPr/>
        </p:nvSpPr>
        <p:spPr>
          <a:xfrm>
            <a:off x="4479611" y="2284244"/>
            <a:ext cx="1945843" cy="707886"/>
          </a:xfrm>
          <a:prstGeom prst="rect">
            <a:avLst/>
          </a:prstGeom>
          <a:noFill/>
        </p:spPr>
        <p:txBody>
          <a:bodyPr wrap="square" rtlCol="0">
            <a:spAutoFit/>
          </a:bodyPr>
          <a:lstStyle/>
          <a:p>
            <a:pPr algn="ctr"/>
            <a:r>
              <a:rPr lang="en-US" sz="2000" b="1" dirty="0"/>
              <a:t>Students of Lower Mainland </a:t>
            </a:r>
            <a:endParaRPr lang="en-VU" sz="2000" b="1" dirty="0"/>
          </a:p>
        </p:txBody>
      </p:sp>
      <p:sp>
        <p:nvSpPr>
          <p:cNvPr id="13" name="TextBox 12">
            <a:extLst>
              <a:ext uri="{FF2B5EF4-FFF2-40B4-BE49-F238E27FC236}">
                <a16:creationId xmlns:a16="http://schemas.microsoft.com/office/drawing/2014/main" id="{5A405C32-30E2-4B25-BAD3-388D16342FDB}"/>
              </a:ext>
            </a:extLst>
          </p:cNvPr>
          <p:cNvSpPr txBox="1"/>
          <p:nvPr/>
        </p:nvSpPr>
        <p:spPr>
          <a:xfrm>
            <a:off x="8610598" y="2059118"/>
            <a:ext cx="1945843" cy="1015663"/>
          </a:xfrm>
          <a:prstGeom prst="rect">
            <a:avLst/>
          </a:prstGeom>
          <a:noFill/>
        </p:spPr>
        <p:txBody>
          <a:bodyPr wrap="square" rtlCol="0">
            <a:spAutoFit/>
          </a:bodyPr>
          <a:lstStyle/>
          <a:p>
            <a:pPr algn="ctr"/>
            <a:r>
              <a:rPr lang="en-US" sz="2000" b="1" dirty="0"/>
              <a:t>Smartphone and Internet users in Canada</a:t>
            </a:r>
            <a:endParaRPr lang="en-VU" sz="2000" b="1" dirty="0"/>
          </a:p>
        </p:txBody>
      </p:sp>
      <p:sp>
        <p:nvSpPr>
          <p:cNvPr id="15" name="TextBox 14">
            <a:extLst>
              <a:ext uri="{FF2B5EF4-FFF2-40B4-BE49-F238E27FC236}">
                <a16:creationId xmlns:a16="http://schemas.microsoft.com/office/drawing/2014/main" id="{3F6775B4-0533-4625-8024-4C6A293326ED}"/>
              </a:ext>
            </a:extLst>
          </p:cNvPr>
          <p:cNvSpPr txBox="1"/>
          <p:nvPr/>
        </p:nvSpPr>
        <p:spPr>
          <a:xfrm>
            <a:off x="1004620" y="5218530"/>
            <a:ext cx="1688659" cy="615553"/>
          </a:xfrm>
          <a:prstGeom prst="rect">
            <a:avLst/>
          </a:prstGeom>
          <a:noFill/>
        </p:spPr>
        <p:txBody>
          <a:bodyPr wrap="square" rtlCol="0">
            <a:spAutoFit/>
          </a:bodyPr>
          <a:lstStyle/>
          <a:p>
            <a:pPr algn="ctr"/>
            <a:r>
              <a:rPr lang="en-US" sz="3400" b="1" dirty="0"/>
              <a:t>SOM</a:t>
            </a:r>
            <a:endParaRPr lang="en-VU" sz="3400" b="1" dirty="0"/>
          </a:p>
        </p:txBody>
      </p:sp>
      <p:sp>
        <p:nvSpPr>
          <p:cNvPr id="16" name="TextBox 15">
            <a:extLst>
              <a:ext uri="{FF2B5EF4-FFF2-40B4-BE49-F238E27FC236}">
                <a16:creationId xmlns:a16="http://schemas.microsoft.com/office/drawing/2014/main" id="{A4C8C745-5CAA-4128-A23A-60338D62D0D0}"/>
              </a:ext>
            </a:extLst>
          </p:cNvPr>
          <p:cNvSpPr txBox="1"/>
          <p:nvPr/>
        </p:nvSpPr>
        <p:spPr>
          <a:xfrm>
            <a:off x="4537727" y="5230081"/>
            <a:ext cx="1688659" cy="646331"/>
          </a:xfrm>
          <a:prstGeom prst="rect">
            <a:avLst/>
          </a:prstGeom>
          <a:noFill/>
        </p:spPr>
        <p:txBody>
          <a:bodyPr wrap="square" rtlCol="0">
            <a:spAutoFit/>
          </a:bodyPr>
          <a:lstStyle/>
          <a:p>
            <a:pPr algn="ctr"/>
            <a:r>
              <a:rPr lang="en-US" sz="3600" b="1" dirty="0"/>
              <a:t>SAM</a:t>
            </a:r>
            <a:endParaRPr lang="en-VU" sz="3600" b="1" dirty="0"/>
          </a:p>
        </p:txBody>
      </p:sp>
      <p:sp>
        <p:nvSpPr>
          <p:cNvPr id="17" name="TextBox 16">
            <a:extLst>
              <a:ext uri="{FF2B5EF4-FFF2-40B4-BE49-F238E27FC236}">
                <a16:creationId xmlns:a16="http://schemas.microsoft.com/office/drawing/2014/main" id="{69EBBEA8-7ECE-4D6F-9A09-FA0C0162BF3D}"/>
              </a:ext>
            </a:extLst>
          </p:cNvPr>
          <p:cNvSpPr txBox="1"/>
          <p:nvPr/>
        </p:nvSpPr>
        <p:spPr>
          <a:xfrm>
            <a:off x="8739189" y="5218530"/>
            <a:ext cx="1688659" cy="646331"/>
          </a:xfrm>
          <a:prstGeom prst="rect">
            <a:avLst/>
          </a:prstGeom>
          <a:noFill/>
        </p:spPr>
        <p:txBody>
          <a:bodyPr wrap="square" rtlCol="0">
            <a:spAutoFit/>
          </a:bodyPr>
          <a:lstStyle/>
          <a:p>
            <a:pPr algn="ctr"/>
            <a:r>
              <a:rPr lang="en-US" sz="3600" b="1" dirty="0"/>
              <a:t>TAM</a:t>
            </a:r>
            <a:endParaRPr lang="en-VU" sz="3600" b="1" dirty="0"/>
          </a:p>
        </p:txBody>
      </p:sp>
      <p:sp>
        <p:nvSpPr>
          <p:cNvPr id="18" name="Rectangle 17">
            <a:extLst>
              <a:ext uri="{FF2B5EF4-FFF2-40B4-BE49-F238E27FC236}">
                <a16:creationId xmlns:a16="http://schemas.microsoft.com/office/drawing/2014/main" id="{7D8B2B75-F9D4-442B-B1D2-70BB9309980D}"/>
              </a:ext>
            </a:extLst>
          </p:cNvPr>
          <p:cNvSpPr/>
          <p:nvPr/>
        </p:nvSpPr>
        <p:spPr>
          <a:xfrm>
            <a:off x="1152515" y="4246687"/>
            <a:ext cx="1411834" cy="672998"/>
          </a:xfrm>
          <a:prstGeom prst="rect">
            <a:avLst/>
          </a:prstGeom>
          <a:pattFill prst="pct25">
            <a:fgClr>
              <a:schemeClr val="accent1"/>
            </a:fgClr>
            <a:bgClr>
              <a:schemeClr val="bg1"/>
            </a:bgClr>
          </a:patt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dirty="0">
                <a:solidFill>
                  <a:schemeClr val="tx1"/>
                </a:solidFill>
              </a:rPr>
              <a:t>60K</a:t>
            </a:r>
            <a:endParaRPr lang="en-VU" sz="2200" b="1" dirty="0">
              <a:solidFill>
                <a:schemeClr val="tx1"/>
              </a:solidFill>
            </a:endParaRPr>
          </a:p>
        </p:txBody>
      </p:sp>
      <p:sp>
        <p:nvSpPr>
          <p:cNvPr id="19" name="Rectangle 18">
            <a:extLst>
              <a:ext uri="{FF2B5EF4-FFF2-40B4-BE49-F238E27FC236}">
                <a16:creationId xmlns:a16="http://schemas.microsoft.com/office/drawing/2014/main" id="{C7583AD0-5F05-4B6C-9078-CE9B822EBCDF}"/>
              </a:ext>
            </a:extLst>
          </p:cNvPr>
          <p:cNvSpPr/>
          <p:nvPr/>
        </p:nvSpPr>
        <p:spPr>
          <a:xfrm>
            <a:off x="4676140" y="4246687"/>
            <a:ext cx="1411834" cy="672998"/>
          </a:xfrm>
          <a:prstGeom prst="rect">
            <a:avLst/>
          </a:prstGeom>
          <a:pattFill prst="pct25">
            <a:fgClr>
              <a:schemeClr val="accent1"/>
            </a:fgClr>
            <a:bgClr>
              <a:schemeClr val="bg1"/>
            </a:bgClr>
          </a:patt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dirty="0">
                <a:solidFill>
                  <a:schemeClr val="tx1"/>
                </a:solidFill>
              </a:rPr>
              <a:t>300K</a:t>
            </a:r>
            <a:endParaRPr lang="en-VU" sz="2200" b="1" dirty="0">
              <a:solidFill>
                <a:schemeClr val="tx1"/>
              </a:solidFill>
            </a:endParaRPr>
          </a:p>
        </p:txBody>
      </p:sp>
      <p:sp>
        <p:nvSpPr>
          <p:cNvPr id="20" name="Rectangle 19">
            <a:extLst>
              <a:ext uri="{FF2B5EF4-FFF2-40B4-BE49-F238E27FC236}">
                <a16:creationId xmlns:a16="http://schemas.microsoft.com/office/drawing/2014/main" id="{C19F6EDA-B4A2-44C3-92B0-EE8F4A9FDCF4}"/>
              </a:ext>
            </a:extLst>
          </p:cNvPr>
          <p:cNvSpPr/>
          <p:nvPr/>
        </p:nvSpPr>
        <p:spPr>
          <a:xfrm>
            <a:off x="8786503" y="4246687"/>
            <a:ext cx="1688659" cy="672998"/>
          </a:xfrm>
          <a:prstGeom prst="rect">
            <a:avLst/>
          </a:prstGeom>
          <a:pattFill prst="pct25">
            <a:fgClr>
              <a:schemeClr val="accent1"/>
            </a:fgClr>
            <a:bgClr>
              <a:schemeClr val="bg1"/>
            </a:bgClr>
          </a:pattFill>
          <a:ln w="19050">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dirty="0">
                <a:solidFill>
                  <a:schemeClr val="tx1"/>
                </a:solidFill>
              </a:rPr>
              <a:t>26.6 Million</a:t>
            </a:r>
            <a:endParaRPr lang="en-VU" sz="2200" b="1" dirty="0">
              <a:solidFill>
                <a:schemeClr val="tx1"/>
              </a:solidFill>
            </a:endParaRPr>
          </a:p>
        </p:txBody>
      </p:sp>
    </p:spTree>
    <p:extLst>
      <p:ext uri="{BB962C8B-B14F-4D97-AF65-F5344CB8AC3E}">
        <p14:creationId xmlns:p14="http://schemas.microsoft.com/office/powerpoint/2010/main" val="3588741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BDCF-A3D1-4D18-8C43-B3DCD6F5B0EE}"/>
              </a:ext>
            </a:extLst>
          </p:cNvPr>
          <p:cNvSpPr>
            <a:spLocks noGrp="1"/>
          </p:cNvSpPr>
          <p:nvPr>
            <p:ph type="title"/>
          </p:nvPr>
        </p:nvSpPr>
        <p:spPr/>
        <p:txBody>
          <a:bodyPr/>
          <a:lstStyle/>
          <a:p>
            <a:pPr algn="ctr"/>
            <a:r>
              <a:rPr lang="en-US" b="1" dirty="0"/>
              <a:t>Business Model</a:t>
            </a:r>
            <a:endParaRPr lang="en-VU" b="1" dirty="0"/>
          </a:p>
        </p:txBody>
      </p:sp>
      <p:sp>
        <p:nvSpPr>
          <p:cNvPr id="3" name="Content Placeholder 2">
            <a:extLst>
              <a:ext uri="{FF2B5EF4-FFF2-40B4-BE49-F238E27FC236}">
                <a16:creationId xmlns:a16="http://schemas.microsoft.com/office/drawing/2014/main" id="{C27650D6-E644-4118-9F04-77DEFABD2025}"/>
              </a:ext>
            </a:extLst>
          </p:cNvPr>
          <p:cNvSpPr>
            <a:spLocks noGrp="1"/>
          </p:cNvSpPr>
          <p:nvPr>
            <p:ph idx="1"/>
          </p:nvPr>
        </p:nvSpPr>
        <p:spPr/>
        <p:txBody>
          <a:bodyPr>
            <a:normAutofit/>
          </a:bodyPr>
          <a:lstStyle/>
          <a:p>
            <a:r>
              <a:rPr lang="en-US" sz="3000" b="1" dirty="0">
                <a:solidFill>
                  <a:schemeClr val="bg1"/>
                </a:solidFill>
              </a:rPr>
              <a:t>ccc</a:t>
            </a:r>
          </a:p>
        </p:txBody>
      </p:sp>
      <p:sp>
        <p:nvSpPr>
          <p:cNvPr id="4" name="Slide Number Placeholder 3">
            <a:extLst>
              <a:ext uri="{FF2B5EF4-FFF2-40B4-BE49-F238E27FC236}">
                <a16:creationId xmlns:a16="http://schemas.microsoft.com/office/drawing/2014/main" id="{421E4AF6-C3B3-429A-9417-511763D1A930}"/>
              </a:ext>
            </a:extLst>
          </p:cNvPr>
          <p:cNvSpPr>
            <a:spLocks noGrp="1"/>
          </p:cNvSpPr>
          <p:nvPr>
            <p:ph type="sldNum" sz="quarter" idx="12"/>
          </p:nvPr>
        </p:nvSpPr>
        <p:spPr/>
        <p:txBody>
          <a:bodyPr/>
          <a:lstStyle/>
          <a:p>
            <a:fld id="{538DC52E-76B7-4601-82A8-F70342B39D59}" type="slidenum">
              <a:rPr lang="en-VU" smtClean="0"/>
              <a:t>8</a:t>
            </a:fld>
            <a:endParaRPr lang="en-VU"/>
          </a:p>
        </p:txBody>
      </p:sp>
      <p:sp>
        <p:nvSpPr>
          <p:cNvPr id="6" name="Rectangle: Rounded Corners 5">
            <a:extLst>
              <a:ext uri="{FF2B5EF4-FFF2-40B4-BE49-F238E27FC236}">
                <a16:creationId xmlns:a16="http://schemas.microsoft.com/office/drawing/2014/main" id="{1E84CC84-0583-426D-9065-EAFC9BA05B88}"/>
              </a:ext>
            </a:extLst>
          </p:cNvPr>
          <p:cNvSpPr/>
          <p:nvPr/>
        </p:nvSpPr>
        <p:spPr>
          <a:xfrm>
            <a:off x="977030" y="2668044"/>
            <a:ext cx="2555310" cy="154070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800" b="1" dirty="0"/>
              <a:t>90K</a:t>
            </a:r>
            <a:endParaRPr lang="en-VU" sz="3800" b="1" dirty="0"/>
          </a:p>
        </p:txBody>
      </p:sp>
      <p:cxnSp>
        <p:nvCxnSpPr>
          <p:cNvPr id="8" name="Straight Arrow Connector 7">
            <a:extLst>
              <a:ext uri="{FF2B5EF4-FFF2-40B4-BE49-F238E27FC236}">
                <a16:creationId xmlns:a16="http://schemas.microsoft.com/office/drawing/2014/main" id="{5F042B29-5C31-478B-8F69-B25C236CA5E6}"/>
              </a:ext>
            </a:extLst>
          </p:cNvPr>
          <p:cNvCxnSpPr>
            <a:cxnSpLocks/>
          </p:cNvCxnSpPr>
          <p:nvPr/>
        </p:nvCxnSpPr>
        <p:spPr>
          <a:xfrm>
            <a:off x="3532340" y="3383663"/>
            <a:ext cx="1240077" cy="2028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6710E36-7993-4B77-B857-16BED7320A5D}"/>
              </a:ext>
            </a:extLst>
          </p:cNvPr>
          <p:cNvCxnSpPr>
            <a:cxnSpLocks/>
          </p:cNvCxnSpPr>
          <p:nvPr/>
        </p:nvCxnSpPr>
        <p:spPr>
          <a:xfrm>
            <a:off x="7366591" y="3363382"/>
            <a:ext cx="1240077" cy="2028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0614CB52-D498-4C84-8FF8-844024576BCD}"/>
              </a:ext>
            </a:extLst>
          </p:cNvPr>
          <p:cNvSpPr/>
          <p:nvPr/>
        </p:nvSpPr>
        <p:spPr>
          <a:xfrm>
            <a:off x="4791849" y="2668044"/>
            <a:ext cx="2555310" cy="154070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800" b="1" dirty="0"/>
              <a:t>40$ </a:t>
            </a:r>
            <a:endParaRPr lang="en-VU" sz="3800" b="1" dirty="0"/>
          </a:p>
        </p:txBody>
      </p:sp>
      <p:sp>
        <p:nvSpPr>
          <p:cNvPr id="13" name="Rectangle: Rounded Corners 12">
            <a:extLst>
              <a:ext uri="{FF2B5EF4-FFF2-40B4-BE49-F238E27FC236}">
                <a16:creationId xmlns:a16="http://schemas.microsoft.com/office/drawing/2014/main" id="{7B406D79-246D-4C7B-A80B-53AB4FD3CC0F}"/>
              </a:ext>
            </a:extLst>
          </p:cNvPr>
          <p:cNvSpPr/>
          <p:nvPr/>
        </p:nvSpPr>
        <p:spPr>
          <a:xfrm>
            <a:off x="8606668" y="2658649"/>
            <a:ext cx="2555310" cy="154070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800" b="1" dirty="0"/>
              <a:t>$3.6M</a:t>
            </a:r>
            <a:endParaRPr lang="en-VU" sz="3800" b="1" dirty="0"/>
          </a:p>
        </p:txBody>
      </p:sp>
      <p:sp>
        <p:nvSpPr>
          <p:cNvPr id="14" name="TextBox 13">
            <a:extLst>
              <a:ext uri="{FF2B5EF4-FFF2-40B4-BE49-F238E27FC236}">
                <a16:creationId xmlns:a16="http://schemas.microsoft.com/office/drawing/2014/main" id="{7634E4B9-5322-4764-AD93-D5D2E975C872}"/>
              </a:ext>
            </a:extLst>
          </p:cNvPr>
          <p:cNvSpPr txBox="1"/>
          <p:nvPr/>
        </p:nvSpPr>
        <p:spPr>
          <a:xfrm>
            <a:off x="977030" y="4485473"/>
            <a:ext cx="2029217" cy="1015663"/>
          </a:xfrm>
          <a:prstGeom prst="rect">
            <a:avLst/>
          </a:prstGeom>
          <a:noFill/>
        </p:spPr>
        <p:txBody>
          <a:bodyPr wrap="square" rtlCol="0">
            <a:spAutoFit/>
          </a:bodyPr>
          <a:lstStyle/>
          <a:p>
            <a:pPr algn="ctr"/>
            <a:r>
              <a:rPr lang="en-US" sz="3000" b="1" dirty="0"/>
              <a:t>30% SAM</a:t>
            </a:r>
            <a:endParaRPr lang="en-VU" sz="3000" b="1" dirty="0"/>
          </a:p>
          <a:p>
            <a:pPr algn="ctr"/>
            <a:endParaRPr lang="en-VU" sz="3000" dirty="0"/>
          </a:p>
        </p:txBody>
      </p:sp>
      <p:sp>
        <p:nvSpPr>
          <p:cNvPr id="16" name="TextBox 15">
            <a:extLst>
              <a:ext uri="{FF2B5EF4-FFF2-40B4-BE49-F238E27FC236}">
                <a16:creationId xmlns:a16="http://schemas.microsoft.com/office/drawing/2014/main" id="{865B32D2-0480-403D-9BDB-AC8177A1C87A}"/>
              </a:ext>
            </a:extLst>
          </p:cNvPr>
          <p:cNvSpPr txBox="1"/>
          <p:nvPr/>
        </p:nvSpPr>
        <p:spPr>
          <a:xfrm>
            <a:off x="4772417" y="4485473"/>
            <a:ext cx="2318157" cy="1015663"/>
          </a:xfrm>
          <a:prstGeom prst="rect">
            <a:avLst/>
          </a:prstGeom>
          <a:noFill/>
        </p:spPr>
        <p:txBody>
          <a:bodyPr wrap="square" rtlCol="0">
            <a:spAutoFit/>
          </a:bodyPr>
          <a:lstStyle/>
          <a:p>
            <a:pPr algn="ctr"/>
            <a:r>
              <a:rPr lang="en-US" sz="3000" b="1" dirty="0"/>
              <a:t>Average Fees</a:t>
            </a:r>
            <a:endParaRPr lang="en-VU" sz="3000" b="1" dirty="0"/>
          </a:p>
          <a:p>
            <a:pPr algn="ctr"/>
            <a:endParaRPr lang="en-VU" sz="3000" dirty="0"/>
          </a:p>
        </p:txBody>
      </p:sp>
      <p:sp>
        <p:nvSpPr>
          <p:cNvPr id="17" name="TextBox 16">
            <a:extLst>
              <a:ext uri="{FF2B5EF4-FFF2-40B4-BE49-F238E27FC236}">
                <a16:creationId xmlns:a16="http://schemas.microsoft.com/office/drawing/2014/main" id="{FD4361C1-2CD0-4BF0-8575-5171E8A9CCAB}"/>
              </a:ext>
            </a:extLst>
          </p:cNvPr>
          <p:cNvSpPr txBox="1"/>
          <p:nvPr/>
        </p:nvSpPr>
        <p:spPr>
          <a:xfrm>
            <a:off x="8606668" y="4485473"/>
            <a:ext cx="2318157" cy="1015663"/>
          </a:xfrm>
          <a:prstGeom prst="rect">
            <a:avLst/>
          </a:prstGeom>
          <a:noFill/>
        </p:spPr>
        <p:txBody>
          <a:bodyPr wrap="square" rtlCol="0">
            <a:spAutoFit/>
          </a:bodyPr>
          <a:lstStyle/>
          <a:p>
            <a:pPr algn="ctr"/>
            <a:r>
              <a:rPr lang="en-US" sz="3000" b="1" dirty="0"/>
              <a:t>REVENUE</a:t>
            </a:r>
            <a:endParaRPr lang="en-VU" sz="3000" b="1" dirty="0"/>
          </a:p>
          <a:p>
            <a:pPr algn="ctr"/>
            <a:endParaRPr lang="en-VU" sz="3000" dirty="0"/>
          </a:p>
        </p:txBody>
      </p:sp>
    </p:spTree>
    <p:extLst>
      <p:ext uri="{BB962C8B-B14F-4D97-AF65-F5344CB8AC3E}">
        <p14:creationId xmlns:p14="http://schemas.microsoft.com/office/powerpoint/2010/main" val="3948942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F1786-6B59-471D-9395-42ED1260B9A3}"/>
              </a:ext>
            </a:extLst>
          </p:cNvPr>
          <p:cNvSpPr>
            <a:spLocks noGrp="1"/>
          </p:cNvSpPr>
          <p:nvPr>
            <p:ph type="title"/>
          </p:nvPr>
        </p:nvSpPr>
        <p:spPr>
          <a:xfrm>
            <a:off x="709612" y="191079"/>
            <a:ext cx="10772775" cy="1658198"/>
          </a:xfrm>
        </p:spPr>
        <p:txBody>
          <a:bodyPr/>
          <a:lstStyle/>
          <a:p>
            <a:pPr algn="ctr"/>
            <a:r>
              <a:rPr lang="en-US" b="1" dirty="0"/>
              <a:t>OUR TEAM</a:t>
            </a:r>
            <a:endParaRPr lang="en-VU" b="1" dirty="0"/>
          </a:p>
        </p:txBody>
      </p:sp>
      <p:pic>
        <p:nvPicPr>
          <p:cNvPr id="12" name="Content Placeholder 11">
            <a:extLst>
              <a:ext uri="{FF2B5EF4-FFF2-40B4-BE49-F238E27FC236}">
                <a16:creationId xmlns:a16="http://schemas.microsoft.com/office/drawing/2014/main" id="{B75C0587-2A38-4F45-9905-923EB404A6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29709" y="4612699"/>
            <a:ext cx="1516997" cy="1719263"/>
          </a:xfrm>
        </p:spPr>
      </p:pic>
      <p:sp>
        <p:nvSpPr>
          <p:cNvPr id="16" name="Slide Number Placeholder 15">
            <a:extLst>
              <a:ext uri="{FF2B5EF4-FFF2-40B4-BE49-F238E27FC236}">
                <a16:creationId xmlns:a16="http://schemas.microsoft.com/office/drawing/2014/main" id="{E8835CF5-FBC3-4260-8A0A-76EFCCD48ACC}"/>
              </a:ext>
            </a:extLst>
          </p:cNvPr>
          <p:cNvSpPr>
            <a:spLocks noGrp="1"/>
          </p:cNvSpPr>
          <p:nvPr>
            <p:ph type="sldNum" sz="quarter" idx="12"/>
          </p:nvPr>
        </p:nvSpPr>
        <p:spPr/>
        <p:txBody>
          <a:bodyPr/>
          <a:lstStyle/>
          <a:p>
            <a:fld id="{538DC52E-76B7-4601-82A8-F70342B39D59}" type="slidenum">
              <a:rPr lang="en-VU" smtClean="0"/>
              <a:t>9</a:t>
            </a:fld>
            <a:endParaRPr lang="en-VU"/>
          </a:p>
        </p:txBody>
      </p:sp>
      <p:pic>
        <p:nvPicPr>
          <p:cNvPr id="4" name="Content Placeholder 4">
            <a:extLst>
              <a:ext uri="{FF2B5EF4-FFF2-40B4-BE49-F238E27FC236}">
                <a16:creationId xmlns:a16="http://schemas.microsoft.com/office/drawing/2014/main" id="{6419436C-5FE9-4E80-935B-883893DC1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2282" y="1825625"/>
            <a:ext cx="1521052" cy="2175669"/>
          </a:xfrm>
          <a:prstGeom prst="rect">
            <a:avLst/>
          </a:prstGeom>
        </p:spPr>
      </p:pic>
      <p:pic>
        <p:nvPicPr>
          <p:cNvPr id="8" name="Picture 7">
            <a:extLst>
              <a:ext uri="{FF2B5EF4-FFF2-40B4-BE49-F238E27FC236}">
                <a16:creationId xmlns:a16="http://schemas.microsoft.com/office/drawing/2014/main" id="{2AF86E4D-D2A0-4D04-A146-187AD175F566}"/>
              </a:ext>
            </a:extLst>
          </p:cNvPr>
          <p:cNvPicPr>
            <a:picLocks noChangeAspect="1"/>
          </p:cNvPicPr>
          <p:nvPr/>
        </p:nvPicPr>
        <p:blipFill>
          <a:blip r:embed="rId5"/>
          <a:stretch>
            <a:fillRect/>
          </a:stretch>
        </p:blipFill>
        <p:spPr>
          <a:xfrm>
            <a:off x="7467601" y="1825625"/>
            <a:ext cx="1439333" cy="2175669"/>
          </a:xfrm>
          <a:prstGeom prst="rect">
            <a:avLst/>
          </a:prstGeom>
        </p:spPr>
      </p:pic>
      <p:sp>
        <p:nvSpPr>
          <p:cNvPr id="9" name="TextBox 8">
            <a:extLst>
              <a:ext uri="{FF2B5EF4-FFF2-40B4-BE49-F238E27FC236}">
                <a16:creationId xmlns:a16="http://schemas.microsoft.com/office/drawing/2014/main" id="{ABD75C4B-A330-4CE3-AE7E-9484DE5A55A1}"/>
              </a:ext>
            </a:extLst>
          </p:cNvPr>
          <p:cNvSpPr txBox="1"/>
          <p:nvPr/>
        </p:nvSpPr>
        <p:spPr>
          <a:xfrm>
            <a:off x="3191933" y="2133600"/>
            <a:ext cx="3031067" cy="923330"/>
          </a:xfrm>
          <a:prstGeom prst="rect">
            <a:avLst/>
          </a:prstGeom>
          <a:noFill/>
        </p:spPr>
        <p:txBody>
          <a:bodyPr wrap="square" rtlCol="0">
            <a:spAutoFit/>
          </a:bodyPr>
          <a:lstStyle/>
          <a:p>
            <a:r>
              <a:rPr lang="en-US" b="1" dirty="0"/>
              <a:t>Nishtha Chawla</a:t>
            </a:r>
          </a:p>
          <a:p>
            <a:r>
              <a:rPr lang="en-US" dirty="0"/>
              <a:t>Founder</a:t>
            </a:r>
          </a:p>
          <a:p>
            <a:r>
              <a:rPr lang="en-US" dirty="0"/>
              <a:t>Engineer</a:t>
            </a:r>
            <a:endParaRPr lang="en-VU" dirty="0"/>
          </a:p>
        </p:txBody>
      </p:sp>
      <p:sp>
        <p:nvSpPr>
          <p:cNvPr id="10" name="TextBox 9">
            <a:extLst>
              <a:ext uri="{FF2B5EF4-FFF2-40B4-BE49-F238E27FC236}">
                <a16:creationId xmlns:a16="http://schemas.microsoft.com/office/drawing/2014/main" id="{B7F8ECAB-DD91-456B-BD7C-3C5F062C1210}"/>
              </a:ext>
            </a:extLst>
          </p:cNvPr>
          <p:cNvSpPr txBox="1"/>
          <p:nvPr/>
        </p:nvSpPr>
        <p:spPr>
          <a:xfrm>
            <a:off x="9059333" y="2133600"/>
            <a:ext cx="3031067" cy="923330"/>
          </a:xfrm>
          <a:prstGeom prst="rect">
            <a:avLst/>
          </a:prstGeom>
          <a:noFill/>
        </p:spPr>
        <p:txBody>
          <a:bodyPr wrap="square" rtlCol="0">
            <a:spAutoFit/>
          </a:bodyPr>
          <a:lstStyle/>
          <a:p>
            <a:r>
              <a:rPr lang="en-US" b="1" dirty="0"/>
              <a:t>Ravneet Kaur</a:t>
            </a:r>
          </a:p>
          <a:p>
            <a:r>
              <a:rPr lang="en-US" dirty="0"/>
              <a:t>Founder</a:t>
            </a:r>
          </a:p>
          <a:p>
            <a:r>
              <a:rPr lang="en-US" dirty="0"/>
              <a:t>Engineer</a:t>
            </a:r>
            <a:endParaRPr lang="en-VU" dirty="0"/>
          </a:p>
        </p:txBody>
      </p:sp>
      <p:pic>
        <p:nvPicPr>
          <p:cNvPr id="13" name="Content Placeholder 11">
            <a:extLst>
              <a:ext uri="{FF2B5EF4-FFF2-40B4-BE49-F238E27FC236}">
                <a16:creationId xmlns:a16="http://schemas.microsoft.com/office/drawing/2014/main" id="{E09715F2-A597-4347-A2EC-F92805202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337" y="4612698"/>
            <a:ext cx="1516997" cy="1719263"/>
          </a:xfrm>
          <a:prstGeom prst="rect">
            <a:avLst/>
          </a:prstGeom>
        </p:spPr>
      </p:pic>
      <p:sp>
        <p:nvSpPr>
          <p:cNvPr id="14" name="TextBox 13">
            <a:extLst>
              <a:ext uri="{FF2B5EF4-FFF2-40B4-BE49-F238E27FC236}">
                <a16:creationId xmlns:a16="http://schemas.microsoft.com/office/drawing/2014/main" id="{4BE5BCF4-D05E-4E1C-A934-58845F9AE1AE}"/>
              </a:ext>
            </a:extLst>
          </p:cNvPr>
          <p:cNvSpPr txBox="1"/>
          <p:nvPr/>
        </p:nvSpPr>
        <p:spPr>
          <a:xfrm>
            <a:off x="3208866" y="4826000"/>
            <a:ext cx="3031067" cy="646331"/>
          </a:xfrm>
          <a:prstGeom prst="rect">
            <a:avLst/>
          </a:prstGeom>
          <a:noFill/>
        </p:spPr>
        <p:txBody>
          <a:bodyPr wrap="square" rtlCol="0">
            <a:spAutoFit/>
          </a:bodyPr>
          <a:lstStyle/>
          <a:p>
            <a:r>
              <a:rPr lang="en-US" b="1" dirty="0"/>
              <a:t>Finance Analyst</a:t>
            </a:r>
          </a:p>
          <a:p>
            <a:r>
              <a:rPr lang="en-US" dirty="0"/>
              <a:t>Co-Founder</a:t>
            </a:r>
          </a:p>
        </p:txBody>
      </p:sp>
      <p:sp>
        <p:nvSpPr>
          <p:cNvPr id="15" name="TextBox 14">
            <a:extLst>
              <a:ext uri="{FF2B5EF4-FFF2-40B4-BE49-F238E27FC236}">
                <a16:creationId xmlns:a16="http://schemas.microsoft.com/office/drawing/2014/main" id="{75E1D3A3-74AB-4E85-8B2D-5A667016596E}"/>
              </a:ext>
            </a:extLst>
          </p:cNvPr>
          <p:cNvSpPr txBox="1"/>
          <p:nvPr/>
        </p:nvSpPr>
        <p:spPr>
          <a:xfrm>
            <a:off x="9059332" y="4825998"/>
            <a:ext cx="3031067" cy="646331"/>
          </a:xfrm>
          <a:prstGeom prst="rect">
            <a:avLst/>
          </a:prstGeom>
          <a:noFill/>
        </p:spPr>
        <p:txBody>
          <a:bodyPr wrap="square" rtlCol="0">
            <a:spAutoFit/>
          </a:bodyPr>
          <a:lstStyle/>
          <a:p>
            <a:r>
              <a:rPr lang="en-US" b="1" dirty="0"/>
              <a:t>Business Strategist</a:t>
            </a:r>
          </a:p>
          <a:p>
            <a:r>
              <a:rPr lang="en-US" dirty="0"/>
              <a:t>Co-Founder</a:t>
            </a:r>
          </a:p>
        </p:txBody>
      </p:sp>
    </p:spTree>
    <p:extLst>
      <p:ext uri="{BB962C8B-B14F-4D97-AF65-F5344CB8AC3E}">
        <p14:creationId xmlns:p14="http://schemas.microsoft.com/office/powerpoint/2010/main" val="365530923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396</TotalTime>
  <Words>487</Words>
  <Application>Microsoft Office PowerPoint</Application>
  <PresentationFormat>Widescreen</PresentationFormat>
  <Paragraphs>115</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Metropolitan</vt:lpstr>
      <vt:lpstr>DigiWallet Your documents Anytime, Anywhere</vt:lpstr>
      <vt:lpstr>PowerPoint Presentation</vt:lpstr>
      <vt:lpstr>DigiWallet</vt:lpstr>
      <vt:lpstr>How DigiWallet Works?</vt:lpstr>
      <vt:lpstr>Other Key Players</vt:lpstr>
      <vt:lpstr>Competitive Advantage</vt:lpstr>
      <vt:lpstr>Market Size</vt:lpstr>
      <vt:lpstr>Business Model</vt:lpstr>
      <vt:lpstr>OUR TEAM</vt:lpstr>
      <vt:lpstr>Replacement Fee</vt:lpstr>
      <vt:lpstr>Revenue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ravneet kaur</dc:creator>
  <cp:lastModifiedBy>Nishtha Chawla</cp:lastModifiedBy>
  <cp:revision>29</cp:revision>
  <dcterms:created xsi:type="dcterms:W3CDTF">2019-03-30T22:19:16Z</dcterms:created>
  <dcterms:modified xsi:type="dcterms:W3CDTF">2019-04-02T18:48:29Z</dcterms:modified>
</cp:coreProperties>
</file>